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7" r:id="rId4"/>
    <p:sldId id="268" r:id="rId5"/>
    <p:sldId id="258" r:id="rId6"/>
    <p:sldId id="262" r:id="rId7"/>
    <p:sldId id="263" r:id="rId8"/>
    <p:sldId id="264" r:id="rId9"/>
    <p:sldId id="265" r:id="rId10"/>
    <p:sldId id="266" r:id="rId11"/>
  </p:sldIdLst>
  <p:sldSz cx="18288000" cy="10287000"/>
  <p:notesSz cx="6858000" cy="9144000"/>
  <p:embeddedFontLst>
    <p:embeddedFont>
      <p:font typeface="Algerian" panose="04020705040A02060702" pitchFamily="82" charset="0"/>
      <p:regular r:id="rId12"/>
    </p:embeddedFont>
    <p:embeddedFont>
      <p:font typeface="Chunk Five" panose="020B0604020202020204" charset="0"/>
      <p:regular r:id="rId13"/>
    </p:embeddedFont>
    <p:embeddedFont>
      <p:font typeface="Public Sans" panose="020B0604020202020204" charset="0"/>
      <p:regular r:id="rId14"/>
    </p:embeddedFont>
    <p:embeddedFont>
      <p:font typeface="Public Sans Italics"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3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50.png"/><Relationship Id="rId4" Type="http://schemas.openxmlformats.org/officeDocument/2006/relationships/image" Target="../media/image49.svg"/></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r-baraiya/Stenography-Project" TargetMode="External"/><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44.svg"/><Relationship Id="rId9"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rot="2700000">
            <a:off x="12706162" y="6589795"/>
            <a:ext cx="4454394" cy="4292416"/>
          </a:xfrm>
          <a:custGeom>
            <a:avLst/>
            <a:gdLst/>
            <a:ahLst/>
            <a:cxnLst/>
            <a:rect l="l" t="t" r="r" b="b"/>
            <a:pathLst>
              <a:path w="4454394" h="4292416">
                <a:moveTo>
                  <a:pt x="0" y="0"/>
                </a:moveTo>
                <a:lnTo>
                  <a:pt x="4454395" y="0"/>
                </a:lnTo>
                <a:lnTo>
                  <a:pt x="4454395" y="4292416"/>
                </a:lnTo>
                <a:lnTo>
                  <a:pt x="0" y="42924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flipV="1">
            <a:off x="12121438" y="1205178"/>
            <a:ext cx="14198893" cy="1962029"/>
          </a:xfrm>
          <a:custGeom>
            <a:avLst/>
            <a:gdLst/>
            <a:ahLst/>
            <a:cxnLst/>
            <a:rect l="l" t="t" r="r" b="b"/>
            <a:pathLst>
              <a:path w="14198893" h="1962029">
                <a:moveTo>
                  <a:pt x="0" y="1962029"/>
                </a:moveTo>
                <a:lnTo>
                  <a:pt x="14198893" y="1962029"/>
                </a:lnTo>
                <a:lnTo>
                  <a:pt x="14198893" y="0"/>
                </a:lnTo>
                <a:lnTo>
                  <a:pt x="0" y="0"/>
                </a:lnTo>
                <a:lnTo>
                  <a:pt x="0" y="1962029"/>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066800" y="1241101"/>
            <a:ext cx="21074633" cy="7876644"/>
          </a:xfrm>
          <a:custGeom>
            <a:avLst/>
            <a:gdLst/>
            <a:ahLst/>
            <a:cxnLst/>
            <a:rect l="l" t="t" r="r" b="b"/>
            <a:pathLst>
              <a:path w="21074633" h="7876644">
                <a:moveTo>
                  <a:pt x="0" y="0"/>
                </a:moveTo>
                <a:lnTo>
                  <a:pt x="21074632" y="0"/>
                </a:lnTo>
                <a:lnTo>
                  <a:pt x="21074632" y="7876644"/>
                </a:lnTo>
                <a:lnTo>
                  <a:pt x="0" y="7876644"/>
                </a:lnTo>
                <a:lnTo>
                  <a:pt x="0" y="0"/>
                </a:lnTo>
                <a:close/>
              </a:path>
            </a:pathLst>
          </a:custGeom>
          <a:blipFill>
            <a:blip r:embed="rId7"/>
            <a:stretch>
              <a:fillRect/>
            </a:stretch>
          </a:blipFill>
        </p:spPr>
        <p:txBody>
          <a:bodyPr/>
          <a:lstStyle/>
          <a:p>
            <a:endParaRPr lang="en-IN" dirty="0"/>
          </a:p>
        </p:txBody>
      </p:sp>
      <p:sp>
        <p:nvSpPr>
          <p:cNvPr id="6" name="Freeform 6"/>
          <p:cNvSpPr/>
          <p:nvPr/>
        </p:nvSpPr>
        <p:spPr>
          <a:xfrm>
            <a:off x="-6930785" y="7085220"/>
            <a:ext cx="12312287" cy="1701334"/>
          </a:xfrm>
          <a:custGeom>
            <a:avLst/>
            <a:gdLst/>
            <a:ahLst/>
            <a:cxnLst/>
            <a:rect l="l" t="t" r="r" b="b"/>
            <a:pathLst>
              <a:path w="12312287" h="1701334">
                <a:moveTo>
                  <a:pt x="0" y="0"/>
                </a:moveTo>
                <a:lnTo>
                  <a:pt x="12312287" y="0"/>
                </a:lnTo>
                <a:lnTo>
                  <a:pt x="12312287" y="1701334"/>
                </a:lnTo>
                <a:lnTo>
                  <a:pt x="0" y="17013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2099967">
            <a:off x="15615343" y="3270815"/>
            <a:ext cx="3287914" cy="3414694"/>
          </a:xfrm>
          <a:custGeom>
            <a:avLst/>
            <a:gdLst/>
            <a:ahLst/>
            <a:cxnLst/>
            <a:rect l="l" t="t" r="r" b="b"/>
            <a:pathLst>
              <a:path w="3287914" h="3414694">
                <a:moveTo>
                  <a:pt x="0" y="0"/>
                </a:moveTo>
                <a:lnTo>
                  <a:pt x="3287914" y="0"/>
                </a:lnTo>
                <a:lnTo>
                  <a:pt x="3287914" y="3414694"/>
                </a:lnTo>
                <a:lnTo>
                  <a:pt x="0" y="3414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2960922">
            <a:off x="-109896" y="3858479"/>
            <a:ext cx="2351238" cy="2572341"/>
          </a:xfrm>
          <a:custGeom>
            <a:avLst/>
            <a:gdLst/>
            <a:ahLst/>
            <a:cxnLst/>
            <a:rect l="l" t="t" r="r" b="b"/>
            <a:pathLst>
              <a:path w="2351238" h="2572341">
                <a:moveTo>
                  <a:pt x="0" y="0"/>
                </a:moveTo>
                <a:lnTo>
                  <a:pt x="2351238" y="0"/>
                </a:lnTo>
                <a:lnTo>
                  <a:pt x="2351238" y="2572340"/>
                </a:lnTo>
                <a:lnTo>
                  <a:pt x="0" y="257234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rot="684308">
            <a:off x="-378317" y="494076"/>
            <a:ext cx="3328563" cy="1422204"/>
          </a:xfrm>
          <a:custGeom>
            <a:avLst/>
            <a:gdLst/>
            <a:ahLst/>
            <a:cxnLst/>
            <a:rect l="l" t="t" r="r" b="b"/>
            <a:pathLst>
              <a:path w="3328563" h="1422204">
                <a:moveTo>
                  <a:pt x="0" y="0"/>
                </a:moveTo>
                <a:lnTo>
                  <a:pt x="3328563" y="0"/>
                </a:lnTo>
                <a:lnTo>
                  <a:pt x="3328563" y="1422204"/>
                </a:lnTo>
                <a:lnTo>
                  <a:pt x="0" y="142220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303485" y="2863696"/>
            <a:ext cx="14393715" cy="2677656"/>
          </a:xfrm>
          <a:prstGeom prst="rect">
            <a:avLst/>
          </a:prstGeom>
        </p:spPr>
        <p:txBody>
          <a:bodyPr wrap="square" lIns="0" tIns="0" rIns="0" bIns="0" rtlCol="0" anchor="t">
            <a:spAutoFit/>
          </a:bodyPr>
          <a:lstStyle/>
          <a:p>
            <a:pPr algn="ctr">
              <a:lnSpc>
                <a:spcPts val="10784"/>
              </a:lnSpc>
            </a:pPr>
            <a:r>
              <a:rPr lang="en-IN" sz="6000" dirty="0">
                <a:solidFill>
                  <a:srgbClr val="000000"/>
                </a:solidFill>
                <a:latin typeface="Chunk Five"/>
              </a:rPr>
              <a:t>SECURE DATA HIDING IN IMAGES USING STEGANOGRAPHY</a:t>
            </a:r>
            <a:endParaRPr lang="en-US" sz="9600" dirty="0">
              <a:solidFill>
                <a:srgbClr val="000000"/>
              </a:solidFill>
              <a:latin typeface="Chunk Five"/>
              <a:sym typeface="Chunk Five"/>
            </a:endParaRPr>
          </a:p>
        </p:txBody>
      </p:sp>
      <p:sp>
        <p:nvSpPr>
          <p:cNvPr id="11" name="TextBox 11"/>
          <p:cNvSpPr txBox="1"/>
          <p:nvPr/>
        </p:nvSpPr>
        <p:spPr>
          <a:xfrm>
            <a:off x="4583271" y="5548288"/>
            <a:ext cx="9121458" cy="812749"/>
          </a:xfrm>
          <a:prstGeom prst="rect">
            <a:avLst/>
          </a:prstGeom>
        </p:spPr>
        <p:txBody>
          <a:bodyPr lIns="0" tIns="0" rIns="0" bIns="0" rtlCol="0" anchor="t">
            <a:spAutoFit/>
          </a:bodyPr>
          <a:lstStyle/>
          <a:p>
            <a:pPr algn="ctr">
              <a:lnSpc>
                <a:spcPts val="6652"/>
              </a:lnSpc>
            </a:pPr>
            <a:r>
              <a:rPr lang="en-US" sz="4751" i="1" dirty="0">
                <a:solidFill>
                  <a:srgbClr val="000000"/>
                </a:solidFill>
                <a:latin typeface="Public Sans Italics"/>
                <a:ea typeface="Public Sans Italics"/>
                <a:cs typeface="Public Sans Italics"/>
                <a:sym typeface="Public Sans Italics"/>
              </a:rPr>
              <a:t>Presented By Vishal Baraiya</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flipH="1">
            <a:off x="13962790" y="6499201"/>
            <a:ext cx="4584605" cy="2759099"/>
          </a:xfrm>
          <a:custGeom>
            <a:avLst/>
            <a:gdLst/>
            <a:ahLst/>
            <a:cxnLst/>
            <a:rect l="l" t="t" r="r" b="b"/>
            <a:pathLst>
              <a:path w="4584605" h="2759099">
                <a:moveTo>
                  <a:pt x="4584605" y="0"/>
                </a:moveTo>
                <a:lnTo>
                  <a:pt x="0" y="0"/>
                </a:lnTo>
                <a:lnTo>
                  <a:pt x="0" y="2759099"/>
                </a:lnTo>
                <a:lnTo>
                  <a:pt x="4584605" y="2759099"/>
                </a:lnTo>
                <a:lnTo>
                  <a:pt x="4584605"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5400000">
            <a:off x="-6554137" y="2694671"/>
            <a:ext cx="16230600" cy="4443127"/>
          </a:xfrm>
          <a:custGeom>
            <a:avLst/>
            <a:gdLst/>
            <a:ahLst/>
            <a:cxnLst/>
            <a:rect l="l" t="t" r="r" b="b"/>
            <a:pathLst>
              <a:path w="16230600" h="4443127">
                <a:moveTo>
                  <a:pt x="0" y="0"/>
                </a:moveTo>
                <a:lnTo>
                  <a:pt x="16230600" y="0"/>
                </a:lnTo>
                <a:lnTo>
                  <a:pt x="16230600" y="4443126"/>
                </a:lnTo>
                <a:lnTo>
                  <a:pt x="0" y="4443126"/>
                </a:lnTo>
                <a:lnTo>
                  <a:pt x="0" y="0"/>
                </a:lnTo>
                <a:close/>
              </a:path>
            </a:pathLst>
          </a:custGeom>
          <a:blipFill>
            <a:blip r:embed="rId5"/>
            <a:stretch>
              <a:fillRect/>
            </a:stretch>
          </a:blipFill>
        </p:spPr>
      </p:sp>
      <p:sp>
        <p:nvSpPr>
          <p:cNvPr id="5" name="TextBox 5"/>
          <p:cNvSpPr txBox="1"/>
          <p:nvPr/>
        </p:nvSpPr>
        <p:spPr>
          <a:xfrm>
            <a:off x="4393661" y="3563969"/>
            <a:ext cx="9500677" cy="1293495"/>
          </a:xfrm>
          <a:prstGeom prst="rect">
            <a:avLst/>
          </a:prstGeom>
        </p:spPr>
        <p:txBody>
          <a:bodyPr lIns="0" tIns="0" rIns="0" bIns="0" rtlCol="0" anchor="t">
            <a:spAutoFit/>
          </a:bodyPr>
          <a:lstStyle/>
          <a:p>
            <a:pPr algn="ctr">
              <a:lnSpc>
                <a:spcPts val="8640"/>
              </a:lnSpc>
            </a:pPr>
            <a:r>
              <a:rPr lang="en-US" sz="8000" spc="432" dirty="0">
                <a:solidFill>
                  <a:srgbClr val="FFFFFF"/>
                </a:solidFill>
                <a:latin typeface="Chunk Five"/>
                <a:ea typeface="Chunk Five"/>
                <a:cs typeface="Chunk Five"/>
                <a:sym typeface="Chunk Five"/>
              </a:rPr>
              <a:t>THANK YOU</a:t>
            </a:r>
          </a:p>
        </p:txBody>
      </p:sp>
      <p:sp>
        <p:nvSpPr>
          <p:cNvPr id="6" name="Freeform 6"/>
          <p:cNvSpPr/>
          <p:nvPr/>
        </p:nvSpPr>
        <p:spPr>
          <a:xfrm rot="2541303">
            <a:off x="14400209" y="-2024147"/>
            <a:ext cx="6568857" cy="4926642"/>
          </a:xfrm>
          <a:custGeom>
            <a:avLst/>
            <a:gdLst/>
            <a:ahLst/>
            <a:cxnLst/>
            <a:rect l="l" t="t" r="r" b="b"/>
            <a:pathLst>
              <a:path w="6568857" h="4926642">
                <a:moveTo>
                  <a:pt x="0" y="0"/>
                </a:moveTo>
                <a:lnTo>
                  <a:pt x="6568856" y="0"/>
                </a:lnTo>
                <a:lnTo>
                  <a:pt x="6568856" y="4926642"/>
                </a:lnTo>
                <a:lnTo>
                  <a:pt x="0" y="4926642"/>
                </a:lnTo>
                <a:lnTo>
                  <a:pt x="0" y="0"/>
                </a:lnTo>
                <a:close/>
              </a:path>
            </a:pathLst>
          </a:custGeom>
          <a:blipFill>
            <a:blip r:embed="rId6"/>
            <a:stretch>
              <a:fillRect/>
            </a:stretch>
          </a:blipFill>
        </p:spPr>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2957" r="-15053" b="-71633"/>
            </a:stretch>
          </a:blipFill>
        </p:spPr>
      </p:sp>
      <p:sp>
        <p:nvSpPr>
          <p:cNvPr id="3" name="Freeform 3"/>
          <p:cNvSpPr/>
          <p:nvPr/>
        </p:nvSpPr>
        <p:spPr>
          <a:xfrm>
            <a:off x="468734" y="533400"/>
            <a:ext cx="17184266" cy="9220200"/>
          </a:xfrm>
          <a:custGeom>
            <a:avLst/>
            <a:gdLst/>
            <a:ahLst/>
            <a:cxnLst/>
            <a:rect l="l" t="t" r="r" b="b"/>
            <a:pathLst>
              <a:path w="11912606" h="5981218">
                <a:moveTo>
                  <a:pt x="0" y="0"/>
                </a:moveTo>
                <a:lnTo>
                  <a:pt x="11912607" y="0"/>
                </a:lnTo>
                <a:lnTo>
                  <a:pt x="11912607" y="5981218"/>
                </a:lnTo>
                <a:lnTo>
                  <a:pt x="0" y="5981218"/>
                </a:lnTo>
                <a:lnTo>
                  <a:pt x="0" y="0"/>
                </a:lnTo>
                <a:close/>
              </a:path>
            </a:pathLst>
          </a:custGeom>
          <a:blipFill>
            <a:blip r:embed="rId4"/>
            <a:stretch>
              <a:fillRect t="-29556" r="-1384" b="-48641"/>
            </a:stretch>
          </a:blipFill>
        </p:spPr>
      </p:sp>
      <p:sp>
        <p:nvSpPr>
          <p:cNvPr id="4" name="Freeform 4"/>
          <p:cNvSpPr/>
          <p:nvPr/>
        </p:nvSpPr>
        <p:spPr>
          <a:xfrm rot="-425053">
            <a:off x="578904" y="6605955"/>
            <a:ext cx="2246198" cy="1513742"/>
          </a:xfrm>
          <a:custGeom>
            <a:avLst/>
            <a:gdLst/>
            <a:ahLst/>
            <a:cxnLst/>
            <a:rect l="l" t="t" r="r" b="b"/>
            <a:pathLst>
              <a:path w="2246198" h="1513742">
                <a:moveTo>
                  <a:pt x="0" y="0"/>
                </a:moveTo>
                <a:lnTo>
                  <a:pt x="2246198" y="0"/>
                </a:lnTo>
                <a:lnTo>
                  <a:pt x="2246198" y="1513742"/>
                </a:lnTo>
                <a:lnTo>
                  <a:pt x="0" y="15137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3736730">
            <a:off x="15984387" y="2240764"/>
            <a:ext cx="3196273" cy="4114800"/>
          </a:xfrm>
          <a:custGeom>
            <a:avLst/>
            <a:gdLst/>
            <a:ahLst/>
            <a:cxnLst/>
            <a:rect l="l" t="t" r="r" b="b"/>
            <a:pathLst>
              <a:path w="3196273" h="4114800">
                <a:moveTo>
                  <a:pt x="0" y="0"/>
                </a:moveTo>
                <a:lnTo>
                  <a:pt x="3196273" y="0"/>
                </a:lnTo>
                <a:lnTo>
                  <a:pt x="3196273"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976473" y="3467265"/>
            <a:ext cx="15457129" cy="4385816"/>
          </a:xfrm>
          <a:prstGeom prst="rect">
            <a:avLst/>
          </a:prstGeom>
        </p:spPr>
        <p:txBody>
          <a:bodyPr wrap="square" lIns="0" tIns="0" rIns="0" bIns="0" rtlCol="0" anchor="t">
            <a:spAutoFit/>
          </a:bodyPr>
          <a:lstStyle/>
          <a:p>
            <a:pPr marL="457200" indent="-457200">
              <a:lnSpc>
                <a:spcPts val="3779"/>
              </a:lnSpc>
              <a:buFont typeface="Arial" panose="020B0604020202020204" pitchFamily="34" charset="0"/>
              <a:buChar char="•"/>
            </a:pPr>
            <a:r>
              <a:rPr lang="en-US" sz="3600" dirty="0"/>
              <a:t>This project is a Python-based application that hides secret messages inside images using </a:t>
            </a:r>
            <a:r>
              <a:rPr lang="en-US" sz="3600" b="1" dirty="0"/>
              <a:t>LSB steganography</a:t>
            </a:r>
            <a:r>
              <a:rPr lang="en-US" sz="3600" dirty="0"/>
              <a:t> with </a:t>
            </a:r>
            <a:r>
              <a:rPr lang="en-US" sz="3600" b="1" dirty="0"/>
              <a:t>password protection</a:t>
            </a:r>
            <a:r>
              <a:rPr lang="en-US" sz="3600" dirty="0"/>
              <a:t>.</a:t>
            </a:r>
          </a:p>
          <a:p>
            <a:pPr marL="457200" indent="-457200">
              <a:lnSpc>
                <a:spcPts val="3779"/>
              </a:lnSpc>
              <a:buFont typeface="Arial" panose="020B0604020202020204" pitchFamily="34" charset="0"/>
              <a:buChar char="•"/>
            </a:pPr>
            <a:r>
              <a:rPr lang="en-US" sz="3600" dirty="0"/>
              <a:t>Built with </a:t>
            </a:r>
            <a:r>
              <a:rPr lang="en-US" sz="3600" b="1" dirty="0" err="1"/>
              <a:t>Tkinter</a:t>
            </a:r>
            <a:r>
              <a:rPr lang="en-US" sz="3600" dirty="0"/>
              <a:t> for a user-friendly GUI and powered by </a:t>
            </a:r>
            <a:r>
              <a:rPr lang="en-US" sz="3600" b="1" dirty="0"/>
              <a:t>OpenCV</a:t>
            </a:r>
            <a:r>
              <a:rPr lang="en-US" sz="3600" dirty="0"/>
              <a:t> and </a:t>
            </a:r>
            <a:r>
              <a:rPr lang="en-US" sz="3600" b="1" dirty="0"/>
              <a:t>NumPy</a:t>
            </a:r>
            <a:r>
              <a:rPr lang="en-US" sz="3600" dirty="0"/>
              <a:t> for image processing, the tool allows secure encoding and decoding of messages. </a:t>
            </a:r>
          </a:p>
          <a:p>
            <a:pPr marL="457200" indent="-457200">
              <a:lnSpc>
                <a:spcPts val="3779"/>
              </a:lnSpc>
              <a:buFont typeface="Arial" panose="020B0604020202020204" pitchFamily="34" charset="0"/>
              <a:buChar char="•"/>
            </a:pPr>
            <a:r>
              <a:rPr lang="en-US" sz="3600" dirty="0"/>
              <a:t>It supports popular image formats and ensures that only users with the correct password can access the hidden data.</a:t>
            </a:r>
          </a:p>
          <a:p>
            <a:pPr marL="457200" indent="-457200">
              <a:lnSpc>
                <a:spcPts val="3779"/>
              </a:lnSpc>
              <a:buFont typeface="Arial" panose="020B0604020202020204" pitchFamily="34" charset="0"/>
              <a:buChar char="•"/>
            </a:pPr>
            <a:r>
              <a:rPr lang="en-US" sz="3600" dirty="0"/>
              <a:t>This makes it ideal for private communication, digital forensics, and educational use.</a:t>
            </a:r>
            <a:endParaRPr lang="en-US" sz="3200" dirty="0">
              <a:solidFill>
                <a:srgbClr val="000000"/>
              </a:solidFill>
              <a:latin typeface="Public Sans"/>
              <a:ea typeface="Public Sans"/>
              <a:cs typeface="Public Sans"/>
              <a:sym typeface="Public Sans"/>
            </a:endParaRPr>
          </a:p>
        </p:txBody>
      </p:sp>
      <p:sp>
        <p:nvSpPr>
          <p:cNvPr id="10" name="Freeform 10"/>
          <p:cNvSpPr/>
          <p:nvPr/>
        </p:nvSpPr>
        <p:spPr>
          <a:xfrm rot="-104524">
            <a:off x="8609" y="753543"/>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9"/>
            <a:stretch>
              <a:fillRect/>
            </a:stretch>
          </a:blipFill>
        </p:spPr>
        <p:txBody>
          <a:bodyPr/>
          <a:lstStyle/>
          <a:p>
            <a:endParaRPr lang="en-IN" dirty="0"/>
          </a:p>
        </p:txBody>
      </p:sp>
      <p:sp>
        <p:nvSpPr>
          <p:cNvPr id="11" name="Freeform 11"/>
          <p:cNvSpPr/>
          <p:nvPr/>
        </p:nvSpPr>
        <p:spPr>
          <a:xfrm rot="-104524">
            <a:off x="16320136" y="8625971"/>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9"/>
            <a:stretch>
              <a:fillRect/>
            </a:stretch>
          </a:blipFill>
        </p:spPr>
      </p:sp>
      <p:sp>
        <p:nvSpPr>
          <p:cNvPr id="12" name="TextBox 8">
            <a:extLst>
              <a:ext uri="{FF2B5EF4-FFF2-40B4-BE49-F238E27FC236}">
                <a16:creationId xmlns:a16="http://schemas.microsoft.com/office/drawing/2014/main" id="{0E84FCAC-450A-12A2-31F7-ABFC25DB9425}"/>
              </a:ext>
            </a:extLst>
          </p:cNvPr>
          <p:cNvSpPr txBox="1"/>
          <p:nvPr/>
        </p:nvSpPr>
        <p:spPr>
          <a:xfrm>
            <a:off x="3804948" y="1264480"/>
            <a:ext cx="12044652" cy="1081835"/>
          </a:xfrm>
          <a:prstGeom prst="rect">
            <a:avLst/>
          </a:prstGeom>
        </p:spPr>
        <p:txBody>
          <a:bodyPr wrap="square" lIns="0" tIns="0" rIns="0" bIns="0" rtlCol="0" anchor="t">
            <a:spAutoFit/>
          </a:bodyPr>
          <a:lstStyle/>
          <a:p>
            <a:pPr algn="ctr">
              <a:lnSpc>
                <a:spcPts val="8230"/>
              </a:lnSpc>
            </a:pPr>
            <a:r>
              <a:rPr lang="en-US" sz="7620" b="1" spc="411" dirty="0">
                <a:solidFill>
                  <a:srgbClr val="00B0F0"/>
                </a:solidFill>
                <a:latin typeface="Algerian" panose="04020705040A02060702" pitchFamily="82" charset="0"/>
                <a:cs typeface="Times New Roman" panose="02020603050405020304" pitchFamily="18" charset="0"/>
                <a:sym typeface="Chunk Five"/>
              </a:rPr>
              <a:t>Project</a:t>
            </a:r>
            <a:r>
              <a:rPr lang="en-US" sz="7620" b="1" spc="411" dirty="0">
                <a:solidFill>
                  <a:srgbClr val="00B0F0"/>
                </a:solidFill>
                <a:latin typeface="Algerian" panose="04020705040A02060702" pitchFamily="82" charset="0"/>
                <a:ea typeface="Chunk Five"/>
                <a:cs typeface="Times New Roman" panose="02020603050405020304" pitchFamily="18" charset="0"/>
                <a:sym typeface="Chunk Five"/>
              </a:rPr>
              <a:t> D</a:t>
            </a:r>
            <a:r>
              <a:rPr lang="en-IN" sz="7620" b="1" spc="411" dirty="0" err="1">
                <a:solidFill>
                  <a:srgbClr val="00B0F0"/>
                </a:solidFill>
                <a:latin typeface="Algerian" panose="04020705040A02060702" pitchFamily="82" charset="0"/>
                <a:cs typeface="Times New Roman" panose="02020603050405020304" pitchFamily="18" charset="0"/>
              </a:rPr>
              <a:t>escription</a:t>
            </a:r>
            <a:r>
              <a:rPr lang="en-US" sz="7620" b="1" spc="411" dirty="0">
                <a:solidFill>
                  <a:srgbClr val="00B0F0"/>
                </a:solidFill>
                <a:latin typeface="Algerian" panose="04020705040A02060702" pitchFamily="82" charset="0"/>
                <a:ea typeface="Chunk Five"/>
                <a:cs typeface="Times New Roman" panose="02020603050405020304" pitchFamily="18" charset="0"/>
                <a:sym typeface="Chunk Five"/>
              </a:rPr>
              <a:t> </a:t>
            </a:r>
          </a:p>
        </p:txBody>
      </p:sp>
    </p:spTree>
    <p:custDataLst>
      <p:tags r:id="rId1"/>
    </p:custData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xEl>
                                              <p:pRg st="1" end="1"/>
                                            </p:txEl>
                                          </p:spTgt>
                                        </p:tgtEl>
                                        <p:attrNameLst>
                                          <p:attrName>style.visibility</p:attrName>
                                        </p:attrNameLst>
                                      </p:cBhvr>
                                      <p:to>
                                        <p:strVal val="visible"/>
                                      </p:to>
                                    </p:set>
                                    <p:anim calcmode="lin" valueType="num">
                                      <p:cBhvr additive="base">
                                        <p:cTn id="18"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 calcmode="lin" valueType="num">
                                      <p:cBhvr additive="base">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 calcmode="lin" valueType="num">
                                      <p:cBhvr additive="base">
                                        <p:cTn id="30"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5DA2A-D9B1-E1A9-1291-E3EC6C1E96F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A92B010-B536-DED7-A0EC-84E7653AB2E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a:extLst>
              <a:ext uri="{FF2B5EF4-FFF2-40B4-BE49-F238E27FC236}">
                <a16:creationId xmlns:a16="http://schemas.microsoft.com/office/drawing/2014/main" id="{F3AE078E-51C0-9836-C7FC-D675374F9BD5}"/>
              </a:ext>
            </a:extLst>
          </p:cNvPr>
          <p:cNvSpPr/>
          <p:nvPr/>
        </p:nvSpPr>
        <p:spPr>
          <a:xfrm>
            <a:off x="584200" y="555160"/>
            <a:ext cx="17184266" cy="9220200"/>
          </a:xfrm>
          <a:custGeom>
            <a:avLst/>
            <a:gdLst/>
            <a:ahLst/>
            <a:cxnLst/>
            <a:rect l="l" t="t" r="r" b="b"/>
            <a:pathLst>
              <a:path w="11912606" h="5981218">
                <a:moveTo>
                  <a:pt x="0" y="0"/>
                </a:moveTo>
                <a:lnTo>
                  <a:pt x="11912607" y="0"/>
                </a:lnTo>
                <a:lnTo>
                  <a:pt x="11912607" y="5981218"/>
                </a:lnTo>
                <a:lnTo>
                  <a:pt x="0" y="5981218"/>
                </a:lnTo>
                <a:lnTo>
                  <a:pt x="0" y="0"/>
                </a:lnTo>
                <a:close/>
              </a:path>
            </a:pathLst>
          </a:custGeom>
          <a:blipFill>
            <a:blip r:embed="rId3"/>
            <a:stretch>
              <a:fillRect t="-29556" r="-1384" b="-48641"/>
            </a:stretch>
          </a:blipFill>
        </p:spPr>
      </p:sp>
      <p:sp>
        <p:nvSpPr>
          <p:cNvPr id="4" name="Freeform 4">
            <a:extLst>
              <a:ext uri="{FF2B5EF4-FFF2-40B4-BE49-F238E27FC236}">
                <a16:creationId xmlns:a16="http://schemas.microsoft.com/office/drawing/2014/main" id="{FE1FA2A6-6B6C-98C5-CAED-794F932E25E6}"/>
              </a:ext>
            </a:extLst>
          </p:cNvPr>
          <p:cNvSpPr/>
          <p:nvPr/>
        </p:nvSpPr>
        <p:spPr>
          <a:xfrm rot="-425053">
            <a:off x="578904" y="6605955"/>
            <a:ext cx="2246198" cy="1513742"/>
          </a:xfrm>
          <a:custGeom>
            <a:avLst/>
            <a:gdLst/>
            <a:ahLst/>
            <a:cxnLst/>
            <a:rect l="l" t="t" r="r" b="b"/>
            <a:pathLst>
              <a:path w="2246198" h="1513742">
                <a:moveTo>
                  <a:pt x="0" y="0"/>
                </a:moveTo>
                <a:lnTo>
                  <a:pt x="2246198" y="0"/>
                </a:lnTo>
                <a:lnTo>
                  <a:pt x="2246198" y="1513742"/>
                </a:lnTo>
                <a:lnTo>
                  <a:pt x="0" y="15137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6254E605-ADB4-2336-0EF4-D497D8CAC561}"/>
              </a:ext>
            </a:extLst>
          </p:cNvPr>
          <p:cNvSpPr/>
          <p:nvPr/>
        </p:nvSpPr>
        <p:spPr>
          <a:xfrm rot="-3736730">
            <a:off x="15984387" y="2240764"/>
            <a:ext cx="3196273" cy="4114800"/>
          </a:xfrm>
          <a:custGeom>
            <a:avLst/>
            <a:gdLst/>
            <a:ahLst/>
            <a:cxnLst/>
            <a:rect l="l" t="t" r="r" b="b"/>
            <a:pathLst>
              <a:path w="3196273" h="4114800">
                <a:moveTo>
                  <a:pt x="0" y="0"/>
                </a:moveTo>
                <a:lnTo>
                  <a:pt x="3196273" y="0"/>
                </a:lnTo>
                <a:lnTo>
                  <a:pt x="319627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a:extLst>
              <a:ext uri="{FF2B5EF4-FFF2-40B4-BE49-F238E27FC236}">
                <a16:creationId xmlns:a16="http://schemas.microsoft.com/office/drawing/2014/main" id="{6880C33A-5757-FCFD-EEC4-ECF956CD7EB1}"/>
              </a:ext>
            </a:extLst>
          </p:cNvPr>
          <p:cNvSpPr txBox="1"/>
          <p:nvPr/>
        </p:nvSpPr>
        <p:spPr>
          <a:xfrm>
            <a:off x="1829934" y="2438571"/>
            <a:ext cx="15457129" cy="5909310"/>
          </a:xfrm>
          <a:prstGeom prst="rect">
            <a:avLst/>
          </a:prstGeom>
        </p:spPr>
        <p:txBody>
          <a:bodyPr wrap="square" lIns="0" tIns="0" rIns="0" bIns="0" rtlCol="0" anchor="t">
            <a:spAutoFit/>
          </a:bodyPr>
          <a:lstStyle/>
          <a:p>
            <a:r>
              <a:rPr lang="en-US" sz="3200" b="1" dirty="0"/>
              <a:t>1. Python Programming Language:</a:t>
            </a:r>
          </a:p>
          <a:p>
            <a:pPr lvl="1"/>
            <a:r>
              <a:rPr lang="en-US" sz="2800" dirty="0"/>
              <a:t>The script is written in Python, a high-level language that is widely used for its simplicity and readability.</a:t>
            </a:r>
          </a:p>
          <a:p>
            <a:r>
              <a:rPr lang="en-US" sz="3200" b="1" dirty="0"/>
              <a:t>2. </a:t>
            </a:r>
            <a:r>
              <a:rPr lang="en-US" sz="3200" b="1" dirty="0" err="1"/>
              <a:t>Tkinter</a:t>
            </a:r>
            <a:r>
              <a:rPr lang="en-US" sz="3200" b="1" dirty="0"/>
              <a:t> (Graphical User Interface - GUI):</a:t>
            </a:r>
          </a:p>
          <a:p>
            <a:pPr lvl="1"/>
            <a:r>
              <a:rPr lang="en-US" sz="2800" dirty="0" err="1"/>
              <a:t>Tkinter</a:t>
            </a:r>
            <a:r>
              <a:rPr lang="en-US" sz="2800" dirty="0"/>
              <a:t> is the standard Python library for creating graphical user interfaces. In this script, it is used to build the entire interface for interacting with the user, allowing image selection, message input, and passcode entry</a:t>
            </a:r>
            <a:r>
              <a:rPr lang="en-US" sz="3200" dirty="0"/>
              <a:t>.</a:t>
            </a:r>
          </a:p>
          <a:p>
            <a:r>
              <a:rPr lang="en-US" sz="3200" b="1" dirty="0"/>
              <a:t>3. OpenCV (cv2):</a:t>
            </a:r>
          </a:p>
          <a:p>
            <a:pPr lvl="1"/>
            <a:r>
              <a:rPr lang="en-US" sz="2800" dirty="0"/>
              <a:t>OpenCV is an open-source computer vision and image processing library. It is used here to:</a:t>
            </a:r>
          </a:p>
          <a:p>
            <a:pPr lvl="1"/>
            <a:r>
              <a:rPr lang="en-US" sz="2800" dirty="0"/>
              <a:t>The script uses OpenCV to handle the image processing involved in encoding and decoding the hidden messages.</a:t>
            </a:r>
          </a:p>
          <a:p>
            <a:r>
              <a:rPr lang="en-US" sz="3200" b="1" dirty="0"/>
              <a:t>4. NumPy:</a:t>
            </a:r>
          </a:p>
          <a:p>
            <a:pPr lvl="1"/>
            <a:r>
              <a:rPr lang="en-US" sz="2800" dirty="0"/>
              <a:t>NumPy is a library for numerical computing in Python. It is used here to handle image data as arrays, which makes manipulating the pixel values straightforward.</a:t>
            </a:r>
          </a:p>
        </p:txBody>
      </p:sp>
      <p:sp>
        <p:nvSpPr>
          <p:cNvPr id="10" name="Freeform 10">
            <a:extLst>
              <a:ext uri="{FF2B5EF4-FFF2-40B4-BE49-F238E27FC236}">
                <a16:creationId xmlns:a16="http://schemas.microsoft.com/office/drawing/2014/main" id="{A8AD1CEB-A863-D0EC-851F-249B6C5B6EC1}"/>
              </a:ext>
            </a:extLst>
          </p:cNvPr>
          <p:cNvSpPr/>
          <p:nvPr/>
        </p:nvSpPr>
        <p:spPr>
          <a:xfrm rot="-104524">
            <a:off x="8609" y="753543"/>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8"/>
            <a:stretch>
              <a:fillRect/>
            </a:stretch>
          </a:blipFill>
        </p:spPr>
        <p:txBody>
          <a:bodyPr/>
          <a:lstStyle/>
          <a:p>
            <a:endParaRPr lang="en-IN" dirty="0"/>
          </a:p>
        </p:txBody>
      </p:sp>
      <p:sp>
        <p:nvSpPr>
          <p:cNvPr id="11" name="Freeform 11">
            <a:extLst>
              <a:ext uri="{FF2B5EF4-FFF2-40B4-BE49-F238E27FC236}">
                <a16:creationId xmlns:a16="http://schemas.microsoft.com/office/drawing/2014/main" id="{4552EC41-83C7-1725-795D-FFEDBC4435CD}"/>
              </a:ext>
            </a:extLst>
          </p:cNvPr>
          <p:cNvSpPr/>
          <p:nvPr/>
        </p:nvSpPr>
        <p:spPr>
          <a:xfrm rot="-104524">
            <a:off x="16320136" y="8625971"/>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8"/>
            <a:stretch>
              <a:fillRect/>
            </a:stretch>
          </a:blipFill>
        </p:spPr>
      </p:sp>
      <p:sp>
        <p:nvSpPr>
          <p:cNvPr id="12" name="TextBox 8">
            <a:extLst>
              <a:ext uri="{FF2B5EF4-FFF2-40B4-BE49-F238E27FC236}">
                <a16:creationId xmlns:a16="http://schemas.microsoft.com/office/drawing/2014/main" id="{1735D788-5AA4-3040-B07C-777458BAE9E5}"/>
              </a:ext>
            </a:extLst>
          </p:cNvPr>
          <p:cNvSpPr txBox="1"/>
          <p:nvPr/>
        </p:nvSpPr>
        <p:spPr>
          <a:xfrm>
            <a:off x="3804948" y="1264480"/>
            <a:ext cx="12044652" cy="1051570"/>
          </a:xfrm>
          <a:prstGeom prst="rect">
            <a:avLst/>
          </a:prstGeom>
        </p:spPr>
        <p:txBody>
          <a:bodyPr wrap="square" lIns="0" tIns="0" rIns="0" bIns="0" rtlCol="0" anchor="t">
            <a:spAutoFit/>
          </a:bodyPr>
          <a:lstStyle/>
          <a:p>
            <a:pPr algn="ctr">
              <a:lnSpc>
                <a:spcPts val="8230"/>
              </a:lnSpc>
            </a:pPr>
            <a:r>
              <a:rPr lang="en-US" sz="7620" b="1" spc="411" dirty="0">
                <a:solidFill>
                  <a:srgbClr val="00B0F0"/>
                </a:solidFill>
                <a:latin typeface="Algerian" panose="04020705040A02060702" pitchFamily="82" charset="0"/>
                <a:cs typeface="Times New Roman" panose="02020603050405020304" pitchFamily="18" charset="0"/>
              </a:rPr>
              <a:t>Technology  used</a:t>
            </a:r>
            <a:endParaRPr lang="en-US" sz="7620" b="1" spc="411" dirty="0">
              <a:solidFill>
                <a:srgbClr val="00B0F0"/>
              </a:solidFill>
              <a:latin typeface="Algerian" panose="04020705040A02060702" pitchFamily="82" charset="0"/>
              <a:cs typeface="Times New Roman" panose="02020603050405020304" pitchFamily="18" charset="0"/>
              <a:sym typeface="Chunk Five"/>
            </a:endParaRPr>
          </a:p>
        </p:txBody>
      </p:sp>
    </p:spTree>
    <p:extLst>
      <p:ext uri="{BB962C8B-B14F-4D97-AF65-F5344CB8AC3E}">
        <p14:creationId xmlns:p14="http://schemas.microsoft.com/office/powerpoint/2010/main" val="1048795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additive="base">
                                        <p:cTn id="12"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 calcmode="lin" valueType="num">
                                      <p:cBhvr additive="base">
                                        <p:cTn id="22"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 calcmode="lin" valueType="num">
                                      <p:cBhvr additive="base">
                                        <p:cTn id="26"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 calcmode="lin" valueType="num">
                                      <p:cBhvr additive="base">
                                        <p:cTn id="32"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 calcmode="lin" valueType="num">
                                      <p:cBhvr additive="base">
                                        <p:cTn id="36"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 calcmode="lin" valueType="num">
                                      <p:cBhvr additive="base">
                                        <p:cTn id="40"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
                                            <p:txEl>
                                              <p:pRg st="7" end="7"/>
                                            </p:txEl>
                                          </p:spTgt>
                                        </p:tgtEl>
                                        <p:attrNameLst>
                                          <p:attrName>style.visibility</p:attrName>
                                        </p:attrNameLst>
                                      </p:cBhvr>
                                      <p:to>
                                        <p:strVal val="visible"/>
                                      </p:to>
                                    </p:set>
                                    <p:anim calcmode="lin" valueType="num">
                                      <p:cBhvr additive="base">
                                        <p:cTn id="46"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7">
                                            <p:txEl>
                                              <p:pRg st="8" end="8"/>
                                            </p:txEl>
                                          </p:spTgt>
                                        </p:tgtEl>
                                        <p:attrNameLst>
                                          <p:attrName>style.visibility</p:attrName>
                                        </p:attrNameLst>
                                      </p:cBhvr>
                                      <p:to>
                                        <p:strVal val="visible"/>
                                      </p:to>
                                    </p:set>
                                    <p:anim calcmode="lin" valueType="num">
                                      <p:cBhvr additive="base">
                                        <p:cTn id="50"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7">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94FBC8-71B6-0F08-43F5-80ACE751AF9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2668E49-173B-007C-B5B1-F8EABCD1F94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a:extLst>
              <a:ext uri="{FF2B5EF4-FFF2-40B4-BE49-F238E27FC236}">
                <a16:creationId xmlns:a16="http://schemas.microsoft.com/office/drawing/2014/main" id="{B9EA2204-61F3-292C-346E-DE6293D4BBCE}"/>
              </a:ext>
            </a:extLst>
          </p:cNvPr>
          <p:cNvSpPr/>
          <p:nvPr/>
        </p:nvSpPr>
        <p:spPr>
          <a:xfrm>
            <a:off x="584200" y="555160"/>
            <a:ext cx="17184266" cy="9220200"/>
          </a:xfrm>
          <a:custGeom>
            <a:avLst/>
            <a:gdLst/>
            <a:ahLst/>
            <a:cxnLst/>
            <a:rect l="l" t="t" r="r" b="b"/>
            <a:pathLst>
              <a:path w="11912606" h="5981218">
                <a:moveTo>
                  <a:pt x="0" y="0"/>
                </a:moveTo>
                <a:lnTo>
                  <a:pt x="11912607" y="0"/>
                </a:lnTo>
                <a:lnTo>
                  <a:pt x="11912607" y="5981218"/>
                </a:lnTo>
                <a:lnTo>
                  <a:pt x="0" y="5981218"/>
                </a:lnTo>
                <a:lnTo>
                  <a:pt x="0" y="0"/>
                </a:lnTo>
                <a:close/>
              </a:path>
            </a:pathLst>
          </a:custGeom>
          <a:blipFill>
            <a:blip r:embed="rId3"/>
            <a:stretch>
              <a:fillRect t="-29556" r="-1384" b="-48641"/>
            </a:stretch>
          </a:blipFill>
        </p:spPr>
        <p:txBody>
          <a:bodyPr/>
          <a:lstStyle/>
          <a:p>
            <a:endParaRPr lang="en-IN" dirty="0"/>
          </a:p>
        </p:txBody>
      </p:sp>
      <p:sp>
        <p:nvSpPr>
          <p:cNvPr id="4" name="Freeform 4">
            <a:extLst>
              <a:ext uri="{FF2B5EF4-FFF2-40B4-BE49-F238E27FC236}">
                <a16:creationId xmlns:a16="http://schemas.microsoft.com/office/drawing/2014/main" id="{D28CEB31-C420-FD74-3691-F7002B41B815}"/>
              </a:ext>
            </a:extLst>
          </p:cNvPr>
          <p:cNvSpPr/>
          <p:nvPr/>
        </p:nvSpPr>
        <p:spPr>
          <a:xfrm rot="-425053">
            <a:off x="578904" y="6605955"/>
            <a:ext cx="2246198" cy="1513742"/>
          </a:xfrm>
          <a:custGeom>
            <a:avLst/>
            <a:gdLst/>
            <a:ahLst/>
            <a:cxnLst/>
            <a:rect l="l" t="t" r="r" b="b"/>
            <a:pathLst>
              <a:path w="2246198" h="1513742">
                <a:moveTo>
                  <a:pt x="0" y="0"/>
                </a:moveTo>
                <a:lnTo>
                  <a:pt x="2246198" y="0"/>
                </a:lnTo>
                <a:lnTo>
                  <a:pt x="2246198" y="1513742"/>
                </a:lnTo>
                <a:lnTo>
                  <a:pt x="0" y="151374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a:extLst>
              <a:ext uri="{FF2B5EF4-FFF2-40B4-BE49-F238E27FC236}">
                <a16:creationId xmlns:a16="http://schemas.microsoft.com/office/drawing/2014/main" id="{1A2D6B7E-0728-89FD-5B82-1E8216BEBEFC}"/>
              </a:ext>
            </a:extLst>
          </p:cNvPr>
          <p:cNvSpPr/>
          <p:nvPr/>
        </p:nvSpPr>
        <p:spPr>
          <a:xfrm rot="-3736730">
            <a:off x="15984387" y="2240764"/>
            <a:ext cx="3196273" cy="4114800"/>
          </a:xfrm>
          <a:custGeom>
            <a:avLst/>
            <a:gdLst/>
            <a:ahLst/>
            <a:cxnLst/>
            <a:rect l="l" t="t" r="r" b="b"/>
            <a:pathLst>
              <a:path w="3196273" h="4114800">
                <a:moveTo>
                  <a:pt x="0" y="0"/>
                </a:moveTo>
                <a:lnTo>
                  <a:pt x="3196273" y="0"/>
                </a:lnTo>
                <a:lnTo>
                  <a:pt x="319627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a:extLst>
              <a:ext uri="{FF2B5EF4-FFF2-40B4-BE49-F238E27FC236}">
                <a16:creationId xmlns:a16="http://schemas.microsoft.com/office/drawing/2014/main" id="{CFCEC7F2-9DB9-308D-6B70-91A7D9498E14}"/>
              </a:ext>
            </a:extLst>
          </p:cNvPr>
          <p:cNvSpPr txBox="1"/>
          <p:nvPr/>
        </p:nvSpPr>
        <p:spPr>
          <a:xfrm>
            <a:off x="1708242" y="2968271"/>
            <a:ext cx="15457129" cy="3693319"/>
          </a:xfrm>
          <a:prstGeom prst="rect">
            <a:avLst/>
          </a:prstGeom>
        </p:spPr>
        <p:txBody>
          <a:bodyPr wrap="square" lIns="0" tIns="0" rIns="0" bIns="0" rtlCol="0" anchor="t">
            <a:spAutoFit/>
          </a:bodyPr>
          <a:lstStyle/>
          <a:p>
            <a:pPr marL="514350" indent="-514350">
              <a:buAutoNum type="arabicPeriod"/>
            </a:pPr>
            <a:r>
              <a:rPr lang="en-US" sz="4000" dirty="0"/>
              <a:t>Image-Based Secret Communication</a:t>
            </a:r>
          </a:p>
          <a:p>
            <a:pPr marL="514350" indent="-514350">
              <a:buAutoNum type="arabicPeriod"/>
            </a:pPr>
            <a:r>
              <a:rPr lang="en-US" sz="4000" dirty="0"/>
              <a:t>Password-Protected Steganography</a:t>
            </a:r>
          </a:p>
          <a:p>
            <a:pPr marL="514350" indent="-514350">
              <a:buAutoNum type="arabicPeriod"/>
            </a:pPr>
            <a:r>
              <a:rPr lang="en-US" sz="4000" dirty="0"/>
              <a:t>User-Friendly Interface</a:t>
            </a:r>
          </a:p>
          <a:p>
            <a:pPr marL="514350" indent="-514350">
              <a:buAutoNum type="arabicPeriod"/>
            </a:pPr>
            <a:r>
              <a:rPr lang="en-US" sz="4000" dirty="0"/>
              <a:t>Cross-Platform Compatibility</a:t>
            </a:r>
          </a:p>
          <a:p>
            <a:pPr marL="514350" indent="-514350">
              <a:buAutoNum type="arabicPeriod"/>
            </a:pPr>
            <a:r>
              <a:rPr lang="en-US" sz="4000" dirty="0"/>
              <a:t>Open-Source &amp; Customizable</a:t>
            </a:r>
          </a:p>
          <a:p>
            <a:pPr marL="514350" indent="-514350">
              <a:buAutoNum type="arabicPeriod"/>
            </a:pPr>
            <a:r>
              <a:rPr lang="en-US" sz="4000" dirty="0"/>
              <a:t>Security</a:t>
            </a:r>
          </a:p>
        </p:txBody>
      </p:sp>
      <p:sp>
        <p:nvSpPr>
          <p:cNvPr id="10" name="Freeform 10">
            <a:extLst>
              <a:ext uri="{FF2B5EF4-FFF2-40B4-BE49-F238E27FC236}">
                <a16:creationId xmlns:a16="http://schemas.microsoft.com/office/drawing/2014/main" id="{9DD6D37A-B1F7-D646-E273-21F3337BD38C}"/>
              </a:ext>
            </a:extLst>
          </p:cNvPr>
          <p:cNvSpPr/>
          <p:nvPr/>
        </p:nvSpPr>
        <p:spPr>
          <a:xfrm rot="-104524">
            <a:off x="8609" y="753543"/>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8"/>
            <a:stretch>
              <a:fillRect/>
            </a:stretch>
          </a:blipFill>
        </p:spPr>
        <p:txBody>
          <a:bodyPr/>
          <a:lstStyle/>
          <a:p>
            <a:endParaRPr lang="en-IN" dirty="0"/>
          </a:p>
        </p:txBody>
      </p:sp>
      <p:sp>
        <p:nvSpPr>
          <p:cNvPr id="11" name="Freeform 11">
            <a:extLst>
              <a:ext uri="{FF2B5EF4-FFF2-40B4-BE49-F238E27FC236}">
                <a16:creationId xmlns:a16="http://schemas.microsoft.com/office/drawing/2014/main" id="{739729E3-3B0C-B8F9-55C9-D3DC1D250DB5}"/>
              </a:ext>
            </a:extLst>
          </p:cNvPr>
          <p:cNvSpPr/>
          <p:nvPr/>
        </p:nvSpPr>
        <p:spPr>
          <a:xfrm rot="-104524">
            <a:off x="16320136" y="8625971"/>
            <a:ext cx="1959254" cy="596173"/>
          </a:xfrm>
          <a:custGeom>
            <a:avLst/>
            <a:gdLst/>
            <a:ahLst/>
            <a:cxnLst/>
            <a:rect l="l" t="t" r="r" b="b"/>
            <a:pathLst>
              <a:path w="1959254" h="596173">
                <a:moveTo>
                  <a:pt x="0" y="0"/>
                </a:moveTo>
                <a:lnTo>
                  <a:pt x="1959254" y="0"/>
                </a:lnTo>
                <a:lnTo>
                  <a:pt x="1959254" y="596173"/>
                </a:lnTo>
                <a:lnTo>
                  <a:pt x="0" y="596173"/>
                </a:lnTo>
                <a:lnTo>
                  <a:pt x="0" y="0"/>
                </a:lnTo>
                <a:close/>
              </a:path>
            </a:pathLst>
          </a:custGeom>
          <a:blipFill>
            <a:blip r:embed="rId8"/>
            <a:stretch>
              <a:fillRect/>
            </a:stretch>
          </a:blipFill>
        </p:spPr>
      </p:sp>
      <p:sp>
        <p:nvSpPr>
          <p:cNvPr id="12" name="TextBox 8">
            <a:extLst>
              <a:ext uri="{FF2B5EF4-FFF2-40B4-BE49-F238E27FC236}">
                <a16:creationId xmlns:a16="http://schemas.microsoft.com/office/drawing/2014/main" id="{B3653315-EEF3-2E0F-D211-D3B8148F7EEA}"/>
              </a:ext>
            </a:extLst>
          </p:cNvPr>
          <p:cNvSpPr txBox="1"/>
          <p:nvPr/>
        </p:nvSpPr>
        <p:spPr>
          <a:xfrm>
            <a:off x="3804948" y="1264480"/>
            <a:ext cx="12044652" cy="1051570"/>
          </a:xfrm>
          <a:prstGeom prst="rect">
            <a:avLst/>
          </a:prstGeom>
        </p:spPr>
        <p:txBody>
          <a:bodyPr wrap="square" lIns="0" tIns="0" rIns="0" bIns="0" rtlCol="0" anchor="t">
            <a:spAutoFit/>
          </a:bodyPr>
          <a:lstStyle/>
          <a:p>
            <a:pPr algn="ctr">
              <a:lnSpc>
                <a:spcPts val="8230"/>
              </a:lnSpc>
            </a:pPr>
            <a:r>
              <a:rPr lang="en-US" sz="7620" b="1" spc="411" dirty="0">
                <a:solidFill>
                  <a:srgbClr val="00B0F0"/>
                </a:solidFill>
                <a:latin typeface="Algerian" panose="04020705040A02060702" pitchFamily="82" charset="0"/>
                <a:cs typeface="Times New Roman" panose="02020603050405020304" pitchFamily="18" charset="0"/>
              </a:rPr>
              <a:t>Wow factors</a:t>
            </a:r>
            <a:endParaRPr lang="en-US" sz="7620" b="1" spc="411" dirty="0">
              <a:solidFill>
                <a:srgbClr val="00B0F0"/>
              </a:solidFill>
              <a:latin typeface="Algerian" panose="04020705040A02060702" pitchFamily="82" charset="0"/>
              <a:cs typeface="Times New Roman" panose="02020603050405020304" pitchFamily="18" charset="0"/>
              <a:sym typeface="Chunk Five"/>
            </a:endParaRPr>
          </a:p>
        </p:txBody>
      </p:sp>
    </p:spTree>
    <p:extLst>
      <p:ext uri="{BB962C8B-B14F-4D97-AF65-F5344CB8AC3E}">
        <p14:creationId xmlns:p14="http://schemas.microsoft.com/office/powerpoint/2010/main" val="912983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500"/>
                                        <p:tgtEl>
                                          <p:spTgt spid="7">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Effect transition="in" filter="fade">
                                      <p:cBhvr>
                                        <p:cTn id="3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txBody>
          <a:bodyPr/>
          <a:lstStyle/>
          <a:p>
            <a:endParaRPr lang="en-IN" dirty="0"/>
          </a:p>
        </p:txBody>
      </p:sp>
      <p:sp>
        <p:nvSpPr>
          <p:cNvPr id="3" name="Freeform 3"/>
          <p:cNvSpPr/>
          <p:nvPr/>
        </p:nvSpPr>
        <p:spPr>
          <a:xfrm rot="-961183">
            <a:off x="-9008381" y="-8987022"/>
            <a:ext cx="14083357" cy="12428563"/>
          </a:xfrm>
          <a:custGeom>
            <a:avLst/>
            <a:gdLst/>
            <a:ahLst/>
            <a:cxnLst/>
            <a:rect l="l" t="t" r="r" b="b"/>
            <a:pathLst>
              <a:path w="14083357" h="12428563">
                <a:moveTo>
                  <a:pt x="0" y="0"/>
                </a:moveTo>
                <a:lnTo>
                  <a:pt x="14083357" y="0"/>
                </a:lnTo>
                <a:lnTo>
                  <a:pt x="14083357" y="12428562"/>
                </a:lnTo>
                <a:lnTo>
                  <a:pt x="0" y="12428562"/>
                </a:lnTo>
                <a:lnTo>
                  <a:pt x="0" y="0"/>
                </a:lnTo>
                <a:close/>
              </a:path>
            </a:pathLst>
          </a:custGeom>
          <a:blipFill>
            <a:blip r:embed="rId3"/>
            <a:stretch>
              <a:fillRect/>
            </a:stretch>
          </a:blipFill>
        </p:spPr>
      </p:sp>
      <p:sp>
        <p:nvSpPr>
          <p:cNvPr id="4" name="Freeform 4"/>
          <p:cNvSpPr/>
          <p:nvPr/>
        </p:nvSpPr>
        <p:spPr>
          <a:xfrm>
            <a:off x="-153722" y="8583763"/>
            <a:ext cx="1662026" cy="2087019"/>
          </a:xfrm>
          <a:custGeom>
            <a:avLst/>
            <a:gdLst/>
            <a:ahLst/>
            <a:cxnLst/>
            <a:rect l="l" t="t" r="r" b="b"/>
            <a:pathLst>
              <a:path w="1662026" h="2087019">
                <a:moveTo>
                  <a:pt x="0" y="0"/>
                </a:moveTo>
                <a:lnTo>
                  <a:pt x="1662026" y="0"/>
                </a:lnTo>
                <a:lnTo>
                  <a:pt x="1662026" y="2087018"/>
                </a:lnTo>
                <a:lnTo>
                  <a:pt x="0" y="2087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263494">
            <a:off x="14772767" y="1973396"/>
            <a:ext cx="4973067" cy="2585995"/>
          </a:xfrm>
          <a:custGeom>
            <a:avLst/>
            <a:gdLst/>
            <a:ahLst/>
            <a:cxnLst/>
            <a:rect l="l" t="t" r="r" b="b"/>
            <a:pathLst>
              <a:path w="4973067" h="2585995">
                <a:moveTo>
                  <a:pt x="0" y="0"/>
                </a:moveTo>
                <a:lnTo>
                  <a:pt x="4973066" y="0"/>
                </a:lnTo>
                <a:lnTo>
                  <a:pt x="4973066" y="2585995"/>
                </a:lnTo>
                <a:lnTo>
                  <a:pt x="0" y="25859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8080019" y="9258300"/>
            <a:ext cx="11995660" cy="4093519"/>
          </a:xfrm>
          <a:custGeom>
            <a:avLst/>
            <a:gdLst/>
            <a:ahLst/>
            <a:cxnLst/>
            <a:rect l="l" t="t" r="r" b="b"/>
            <a:pathLst>
              <a:path w="11995660" h="4093519">
                <a:moveTo>
                  <a:pt x="0" y="0"/>
                </a:moveTo>
                <a:lnTo>
                  <a:pt x="11995659" y="0"/>
                </a:lnTo>
                <a:lnTo>
                  <a:pt x="11995659" y="4093519"/>
                </a:lnTo>
                <a:lnTo>
                  <a:pt x="0" y="4093519"/>
                </a:lnTo>
                <a:lnTo>
                  <a:pt x="0" y="0"/>
                </a:lnTo>
                <a:close/>
              </a:path>
            </a:pathLst>
          </a:custGeom>
          <a:blipFill>
            <a:blip r:embed="rId8"/>
            <a:stretch>
              <a:fillRect/>
            </a:stretch>
          </a:blipFill>
        </p:spPr>
      </p:sp>
      <p:sp>
        <p:nvSpPr>
          <p:cNvPr id="15" name="TextBox 15"/>
          <p:cNvSpPr txBox="1"/>
          <p:nvPr/>
        </p:nvSpPr>
        <p:spPr>
          <a:xfrm>
            <a:off x="3719031" y="884046"/>
            <a:ext cx="10849937" cy="1096454"/>
          </a:xfrm>
          <a:prstGeom prst="rect">
            <a:avLst/>
          </a:prstGeom>
        </p:spPr>
        <p:txBody>
          <a:bodyPr lIns="0" tIns="0" rIns="0" bIns="0" rtlCol="0" anchor="t">
            <a:spAutoFit/>
          </a:bodyPr>
          <a:lstStyle/>
          <a:p>
            <a:pPr algn="ctr">
              <a:lnSpc>
                <a:spcPts val="8230"/>
              </a:lnSpc>
            </a:pPr>
            <a:r>
              <a:rPr lang="en-US" sz="8000" spc="432" dirty="0">
                <a:solidFill>
                  <a:srgbClr val="FFFFFF"/>
                </a:solidFill>
                <a:latin typeface="Chunk Five"/>
                <a:ea typeface="Chunk Five"/>
                <a:cs typeface="Chunk Five"/>
                <a:sym typeface="Chunk Five"/>
              </a:rPr>
              <a:t>Project Interface</a:t>
            </a:r>
          </a:p>
        </p:txBody>
      </p:sp>
      <p:pic>
        <p:nvPicPr>
          <p:cNvPr id="20" name="Picture 19">
            <a:extLst>
              <a:ext uri="{FF2B5EF4-FFF2-40B4-BE49-F238E27FC236}">
                <a16:creationId xmlns:a16="http://schemas.microsoft.com/office/drawing/2014/main" id="{2688D85A-1578-7CC4-4816-3B52536573EA}"/>
              </a:ext>
            </a:extLst>
          </p:cNvPr>
          <p:cNvPicPr>
            <a:picLocks noChangeAspect="1"/>
          </p:cNvPicPr>
          <p:nvPr/>
        </p:nvPicPr>
        <p:blipFill>
          <a:blip r:embed="rId9"/>
          <a:stretch>
            <a:fillRect/>
          </a:stretch>
        </p:blipFill>
        <p:spPr>
          <a:xfrm>
            <a:off x="942456" y="2802496"/>
            <a:ext cx="7639852" cy="5312803"/>
          </a:xfrm>
          <a:prstGeom prst="rect">
            <a:avLst/>
          </a:prstGeom>
          <a:ln w="12700">
            <a:solidFill>
              <a:schemeClr val="tx1"/>
            </a:solidFill>
          </a:ln>
        </p:spPr>
      </p:pic>
      <p:pic>
        <p:nvPicPr>
          <p:cNvPr id="21" name="Picture 20">
            <a:extLst>
              <a:ext uri="{FF2B5EF4-FFF2-40B4-BE49-F238E27FC236}">
                <a16:creationId xmlns:a16="http://schemas.microsoft.com/office/drawing/2014/main" id="{7E5E5791-9664-480F-10E9-BFA0C042812E}"/>
              </a:ext>
            </a:extLst>
          </p:cNvPr>
          <p:cNvPicPr>
            <a:picLocks noChangeAspect="1"/>
          </p:cNvPicPr>
          <p:nvPr/>
        </p:nvPicPr>
        <p:blipFill>
          <a:blip r:embed="rId10"/>
          <a:stretch>
            <a:fillRect/>
          </a:stretch>
        </p:blipFill>
        <p:spPr>
          <a:xfrm>
            <a:off x="9241654" y="2799231"/>
            <a:ext cx="7903346" cy="5316069"/>
          </a:xfrm>
          <a:prstGeom prst="rect">
            <a:avLst/>
          </a:prstGeom>
          <a:ln w="12700">
            <a:solidFill>
              <a:schemeClr val="tx1"/>
            </a:solidFill>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down)">
                                      <p:cBhvr>
                                        <p:cTn id="12" dur="580">
                                          <p:stCondLst>
                                            <p:cond delay="0"/>
                                          </p:stCondLst>
                                        </p:cTn>
                                        <p:tgtEl>
                                          <p:spTgt spid="20"/>
                                        </p:tgtEl>
                                      </p:cBhvr>
                                    </p:animEffect>
                                    <p:anim calcmode="lin" valueType="num">
                                      <p:cBhvr>
                                        <p:cTn id="13"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8" dur="26">
                                          <p:stCondLst>
                                            <p:cond delay="650"/>
                                          </p:stCondLst>
                                        </p:cTn>
                                        <p:tgtEl>
                                          <p:spTgt spid="20"/>
                                        </p:tgtEl>
                                      </p:cBhvr>
                                      <p:to x="100000" y="60000"/>
                                    </p:animScale>
                                    <p:animScale>
                                      <p:cBhvr>
                                        <p:cTn id="19" dur="166" decel="50000">
                                          <p:stCondLst>
                                            <p:cond delay="676"/>
                                          </p:stCondLst>
                                        </p:cTn>
                                        <p:tgtEl>
                                          <p:spTgt spid="20"/>
                                        </p:tgtEl>
                                      </p:cBhvr>
                                      <p:to x="100000" y="100000"/>
                                    </p:animScale>
                                    <p:animScale>
                                      <p:cBhvr>
                                        <p:cTn id="20" dur="26">
                                          <p:stCondLst>
                                            <p:cond delay="1312"/>
                                          </p:stCondLst>
                                        </p:cTn>
                                        <p:tgtEl>
                                          <p:spTgt spid="20"/>
                                        </p:tgtEl>
                                      </p:cBhvr>
                                      <p:to x="100000" y="80000"/>
                                    </p:animScale>
                                    <p:animScale>
                                      <p:cBhvr>
                                        <p:cTn id="21" dur="166" decel="50000">
                                          <p:stCondLst>
                                            <p:cond delay="1338"/>
                                          </p:stCondLst>
                                        </p:cTn>
                                        <p:tgtEl>
                                          <p:spTgt spid="20"/>
                                        </p:tgtEl>
                                      </p:cBhvr>
                                      <p:to x="100000" y="100000"/>
                                    </p:animScale>
                                    <p:animScale>
                                      <p:cBhvr>
                                        <p:cTn id="22" dur="26">
                                          <p:stCondLst>
                                            <p:cond delay="1642"/>
                                          </p:stCondLst>
                                        </p:cTn>
                                        <p:tgtEl>
                                          <p:spTgt spid="20"/>
                                        </p:tgtEl>
                                      </p:cBhvr>
                                      <p:to x="100000" y="90000"/>
                                    </p:animScale>
                                    <p:animScale>
                                      <p:cBhvr>
                                        <p:cTn id="23" dur="166" decel="50000">
                                          <p:stCondLst>
                                            <p:cond delay="1668"/>
                                          </p:stCondLst>
                                        </p:cTn>
                                        <p:tgtEl>
                                          <p:spTgt spid="20"/>
                                        </p:tgtEl>
                                      </p:cBhvr>
                                      <p:to x="100000" y="100000"/>
                                    </p:animScale>
                                    <p:animScale>
                                      <p:cBhvr>
                                        <p:cTn id="24" dur="26">
                                          <p:stCondLst>
                                            <p:cond delay="1808"/>
                                          </p:stCondLst>
                                        </p:cTn>
                                        <p:tgtEl>
                                          <p:spTgt spid="20"/>
                                        </p:tgtEl>
                                      </p:cBhvr>
                                      <p:to x="100000" y="95000"/>
                                    </p:animScale>
                                    <p:animScale>
                                      <p:cBhvr>
                                        <p:cTn id="25" dur="166" decel="50000">
                                          <p:stCondLst>
                                            <p:cond delay="1834"/>
                                          </p:stCondLst>
                                        </p:cTn>
                                        <p:tgtEl>
                                          <p:spTgt spid="20"/>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80">
                                          <p:stCondLst>
                                            <p:cond delay="0"/>
                                          </p:stCondLst>
                                        </p:cTn>
                                        <p:tgtEl>
                                          <p:spTgt spid="21"/>
                                        </p:tgtEl>
                                      </p:cBhvr>
                                    </p:animEffect>
                                    <p:anim calcmode="lin" valueType="num">
                                      <p:cBhvr>
                                        <p:cTn id="31"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36" dur="26">
                                          <p:stCondLst>
                                            <p:cond delay="650"/>
                                          </p:stCondLst>
                                        </p:cTn>
                                        <p:tgtEl>
                                          <p:spTgt spid="21"/>
                                        </p:tgtEl>
                                      </p:cBhvr>
                                      <p:to x="100000" y="60000"/>
                                    </p:animScale>
                                    <p:animScale>
                                      <p:cBhvr>
                                        <p:cTn id="37" dur="166" decel="50000">
                                          <p:stCondLst>
                                            <p:cond delay="676"/>
                                          </p:stCondLst>
                                        </p:cTn>
                                        <p:tgtEl>
                                          <p:spTgt spid="21"/>
                                        </p:tgtEl>
                                      </p:cBhvr>
                                      <p:to x="100000" y="100000"/>
                                    </p:animScale>
                                    <p:animScale>
                                      <p:cBhvr>
                                        <p:cTn id="38" dur="26">
                                          <p:stCondLst>
                                            <p:cond delay="1312"/>
                                          </p:stCondLst>
                                        </p:cTn>
                                        <p:tgtEl>
                                          <p:spTgt spid="21"/>
                                        </p:tgtEl>
                                      </p:cBhvr>
                                      <p:to x="100000" y="80000"/>
                                    </p:animScale>
                                    <p:animScale>
                                      <p:cBhvr>
                                        <p:cTn id="39" dur="166" decel="50000">
                                          <p:stCondLst>
                                            <p:cond delay="1338"/>
                                          </p:stCondLst>
                                        </p:cTn>
                                        <p:tgtEl>
                                          <p:spTgt spid="21"/>
                                        </p:tgtEl>
                                      </p:cBhvr>
                                      <p:to x="100000" y="100000"/>
                                    </p:animScale>
                                    <p:animScale>
                                      <p:cBhvr>
                                        <p:cTn id="40" dur="26">
                                          <p:stCondLst>
                                            <p:cond delay="1642"/>
                                          </p:stCondLst>
                                        </p:cTn>
                                        <p:tgtEl>
                                          <p:spTgt spid="21"/>
                                        </p:tgtEl>
                                      </p:cBhvr>
                                      <p:to x="100000" y="90000"/>
                                    </p:animScale>
                                    <p:animScale>
                                      <p:cBhvr>
                                        <p:cTn id="41" dur="166" decel="50000">
                                          <p:stCondLst>
                                            <p:cond delay="1668"/>
                                          </p:stCondLst>
                                        </p:cTn>
                                        <p:tgtEl>
                                          <p:spTgt spid="21"/>
                                        </p:tgtEl>
                                      </p:cBhvr>
                                      <p:to x="100000" y="100000"/>
                                    </p:animScale>
                                    <p:animScale>
                                      <p:cBhvr>
                                        <p:cTn id="42" dur="26">
                                          <p:stCondLst>
                                            <p:cond delay="1808"/>
                                          </p:stCondLst>
                                        </p:cTn>
                                        <p:tgtEl>
                                          <p:spTgt spid="21"/>
                                        </p:tgtEl>
                                      </p:cBhvr>
                                      <p:to x="100000" y="95000"/>
                                    </p:animScale>
                                    <p:animScale>
                                      <p:cBhvr>
                                        <p:cTn id="43" dur="166" decel="50000">
                                          <p:stCondLst>
                                            <p:cond delay="1834"/>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txBody>
          <a:bodyPr/>
          <a:lstStyle/>
          <a:p>
            <a:endParaRPr lang="en-IN" dirty="0"/>
          </a:p>
        </p:txBody>
      </p:sp>
      <p:sp>
        <p:nvSpPr>
          <p:cNvPr id="3" name="Freeform 3"/>
          <p:cNvSpPr/>
          <p:nvPr/>
        </p:nvSpPr>
        <p:spPr>
          <a:xfrm>
            <a:off x="2110970" y="3192891"/>
            <a:ext cx="3614490" cy="1465511"/>
          </a:xfrm>
          <a:custGeom>
            <a:avLst/>
            <a:gdLst/>
            <a:ahLst/>
            <a:cxnLst/>
            <a:rect l="l" t="t" r="r" b="b"/>
            <a:pathLst>
              <a:path w="3614490" h="1465511">
                <a:moveTo>
                  <a:pt x="0" y="0"/>
                </a:moveTo>
                <a:lnTo>
                  <a:pt x="3614489" y="0"/>
                </a:lnTo>
                <a:lnTo>
                  <a:pt x="3614489" y="1465511"/>
                </a:lnTo>
                <a:lnTo>
                  <a:pt x="0" y="1465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2440293" y="3607825"/>
            <a:ext cx="2955844" cy="651510"/>
          </a:xfrm>
          <a:prstGeom prst="rect">
            <a:avLst/>
          </a:prstGeom>
        </p:spPr>
        <p:txBody>
          <a:bodyPr lIns="0" tIns="0" rIns="0" bIns="0" rtlCol="0" anchor="t">
            <a:spAutoFit/>
          </a:bodyPr>
          <a:lstStyle/>
          <a:p>
            <a:pPr algn="ctr">
              <a:lnSpc>
                <a:spcPts val="4319"/>
              </a:lnSpc>
            </a:pPr>
            <a:r>
              <a:rPr lang="en-US" sz="3999" spc="215">
                <a:solidFill>
                  <a:srgbClr val="F9D252"/>
                </a:solidFill>
                <a:latin typeface="Chunk Five"/>
                <a:ea typeface="Chunk Five"/>
                <a:cs typeface="Chunk Five"/>
                <a:sym typeface="Chunk Five"/>
              </a:rPr>
              <a:t>STEP 1</a:t>
            </a:r>
          </a:p>
        </p:txBody>
      </p:sp>
      <p:sp>
        <p:nvSpPr>
          <p:cNvPr id="5" name="Freeform 5"/>
          <p:cNvSpPr/>
          <p:nvPr/>
        </p:nvSpPr>
        <p:spPr>
          <a:xfrm>
            <a:off x="1028700" y="687941"/>
            <a:ext cx="2494611" cy="2190722"/>
          </a:xfrm>
          <a:custGeom>
            <a:avLst/>
            <a:gdLst/>
            <a:ahLst/>
            <a:cxnLst/>
            <a:rect l="l" t="t" r="r" b="b"/>
            <a:pathLst>
              <a:path w="2494611" h="2190722">
                <a:moveTo>
                  <a:pt x="0" y="0"/>
                </a:moveTo>
                <a:lnTo>
                  <a:pt x="2494611" y="0"/>
                </a:lnTo>
                <a:lnTo>
                  <a:pt x="2494611" y="2190722"/>
                </a:lnTo>
                <a:lnTo>
                  <a:pt x="0" y="21907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5164869" y="1388216"/>
            <a:ext cx="7958262" cy="1293495"/>
          </a:xfrm>
          <a:prstGeom prst="rect">
            <a:avLst/>
          </a:prstGeom>
        </p:spPr>
        <p:txBody>
          <a:bodyPr lIns="0" tIns="0" rIns="0" bIns="0" rtlCol="0" anchor="t">
            <a:spAutoFit/>
          </a:bodyPr>
          <a:lstStyle/>
          <a:p>
            <a:pPr algn="ctr">
              <a:lnSpc>
                <a:spcPts val="8640"/>
              </a:lnSpc>
            </a:pPr>
            <a:r>
              <a:rPr lang="en-US" sz="8000" spc="432" dirty="0">
                <a:solidFill>
                  <a:srgbClr val="FFFFFF"/>
                </a:solidFill>
                <a:latin typeface="Chunk Five"/>
                <a:ea typeface="Chunk Five"/>
                <a:cs typeface="Chunk Five"/>
                <a:sym typeface="Chunk Five"/>
              </a:rPr>
              <a:t>PROCESS</a:t>
            </a:r>
          </a:p>
        </p:txBody>
      </p:sp>
      <p:sp>
        <p:nvSpPr>
          <p:cNvPr id="7" name="Freeform 7"/>
          <p:cNvSpPr/>
          <p:nvPr/>
        </p:nvSpPr>
        <p:spPr>
          <a:xfrm>
            <a:off x="12563949" y="3192891"/>
            <a:ext cx="3614490" cy="1465511"/>
          </a:xfrm>
          <a:custGeom>
            <a:avLst/>
            <a:gdLst/>
            <a:ahLst/>
            <a:cxnLst/>
            <a:rect l="l" t="t" r="r" b="b"/>
            <a:pathLst>
              <a:path w="3614490" h="1465511">
                <a:moveTo>
                  <a:pt x="0" y="0"/>
                </a:moveTo>
                <a:lnTo>
                  <a:pt x="3614490" y="0"/>
                </a:lnTo>
                <a:lnTo>
                  <a:pt x="3614490" y="1465511"/>
                </a:lnTo>
                <a:lnTo>
                  <a:pt x="0" y="1465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2836581" y="3576079"/>
            <a:ext cx="2892975" cy="651510"/>
          </a:xfrm>
          <a:prstGeom prst="rect">
            <a:avLst/>
          </a:prstGeom>
        </p:spPr>
        <p:txBody>
          <a:bodyPr lIns="0" tIns="0" rIns="0" bIns="0" rtlCol="0" anchor="t">
            <a:spAutoFit/>
          </a:bodyPr>
          <a:lstStyle/>
          <a:p>
            <a:pPr algn="ctr">
              <a:lnSpc>
                <a:spcPts val="4319"/>
              </a:lnSpc>
            </a:pPr>
            <a:r>
              <a:rPr lang="en-US" sz="3999" spc="215">
                <a:solidFill>
                  <a:srgbClr val="F9D252"/>
                </a:solidFill>
                <a:latin typeface="Chunk Five"/>
                <a:ea typeface="Chunk Five"/>
                <a:cs typeface="Chunk Five"/>
                <a:sym typeface="Chunk Five"/>
              </a:rPr>
              <a:t>STEP 3</a:t>
            </a:r>
          </a:p>
        </p:txBody>
      </p:sp>
      <p:sp>
        <p:nvSpPr>
          <p:cNvPr id="9" name="Freeform 9"/>
          <p:cNvSpPr/>
          <p:nvPr/>
        </p:nvSpPr>
        <p:spPr>
          <a:xfrm>
            <a:off x="7317543" y="3192891"/>
            <a:ext cx="3614490" cy="1465511"/>
          </a:xfrm>
          <a:custGeom>
            <a:avLst/>
            <a:gdLst/>
            <a:ahLst/>
            <a:cxnLst/>
            <a:rect l="l" t="t" r="r" b="b"/>
            <a:pathLst>
              <a:path w="3614490" h="1465511">
                <a:moveTo>
                  <a:pt x="0" y="0"/>
                </a:moveTo>
                <a:lnTo>
                  <a:pt x="3614489" y="0"/>
                </a:lnTo>
                <a:lnTo>
                  <a:pt x="3614489" y="1465511"/>
                </a:lnTo>
                <a:lnTo>
                  <a:pt x="0" y="146551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317543" y="3576079"/>
            <a:ext cx="3655731" cy="651510"/>
          </a:xfrm>
          <a:prstGeom prst="rect">
            <a:avLst/>
          </a:prstGeom>
        </p:spPr>
        <p:txBody>
          <a:bodyPr lIns="0" tIns="0" rIns="0" bIns="0" rtlCol="0" anchor="t">
            <a:spAutoFit/>
          </a:bodyPr>
          <a:lstStyle/>
          <a:p>
            <a:pPr algn="ctr">
              <a:lnSpc>
                <a:spcPts val="4319"/>
              </a:lnSpc>
            </a:pPr>
            <a:r>
              <a:rPr lang="en-US" sz="3999" spc="215">
                <a:solidFill>
                  <a:srgbClr val="F9D252"/>
                </a:solidFill>
                <a:latin typeface="Chunk Five"/>
                <a:ea typeface="Chunk Five"/>
                <a:cs typeface="Chunk Five"/>
                <a:sym typeface="Chunk Five"/>
              </a:rPr>
              <a:t>STEP 2</a:t>
            </a:r>
          </a:p>
        </p:txBody>
      </p:sp>
      <p:sp>
        <p:nvSpPr>
          <p:cNvPr id="11" name="TextBox 11"/>
          <p:cNvSpPr txBox="1"/>
          <p:nvPr/>
        </p:nvSpPr>
        <p:spPr>
          <a:xfrm>
            <a:off x="1385966" y="5223861"/>
            <a:ext cx="5064497" cy="3508653"/>
          </a:xfrm>
          <a:prstGeom prst="rect">
            <a:avLst/>
          </a:prstGeom>
        </p:spPr>
        <p:txBody>
          <a:bodyPr lIns="0" tIns="0" rIns="0" bIns="0" rtlCol="0" anchor="t">
            <a:spAutoFit/>
          </a:bodyPr>
          <a:lstStyle/>
          <a:p>
            <a:r>
              <a:rPr lang="en-US" sz="3600" b="1" dirty="0">
                <a:solidFill>
                  <a:schemeClr val="bg1"/>
                </a:solidFill>
              </a:rPr>
              <a:t>Encode Message</a:t>
            </a:r>
          </a:p>
          <a:p>
            <a:pPr marL="457200" indent="-457200">
              <a:buFont typeface="Arial" panose="020B0604020202020204" pitchFamily="34" charset="0"/>
              <a:buChar char="•"/>
            </a:pPr>
            <a:r>
              <a:rPr lang="en-US" sz="3200" dirty="0">
                <a:solidFill>
                  <a:schemeClr val="bg1"/>
                </a:solidFill>
              </a:rPr>
              <a:t>Select an image</a:t>
            </a:r>
          </a:p>
          <a:p>
            <a:pPr marL="457200" indent="-457200">
              <a:buFont typeface="Arial" panose="020B0604020202020204" pitchFamily="34" charset="0"/>
              <a:buChar char="•"/>
            </a:pPr>
            <a:r>
              <a:rPr lang="en-US" sz="3200" dirty="0">
                <a:solidFill>
                  <a:schemeClr val="bg1"/>
                </a:solidFill>
              </a:rPr>
              <a:t>Enter your secret message and password</a:t>
            </a:r>
          </a:p>
          <a:p>
            <a:pPr marL="457200" indent="-457200">
              <a:buFont typeface="Arial" panose="020B0604020202020204" pitchFamily="34" charset="0"/>
              <a:buChar char="•"/>
            </a:pPr>
            <a:r>
              <a:rPr lang="en-US" sz="3200" dirty="0">
                <a:solidFill>
                  <a:schemeClr val="bg1"/>
                </a:solidFill>
              </a:rPr>
              <a:t>The app hides the message inside the image using LSB steganography</a:t>
            </a:r>
          </a:p>
        </p:txBody>
      </p:sp>
      <p:sp>
        <p:nvSpPr>
          <p:cNvPr id="12" name="TextBox 12"/>
          <p:cNvSpPr txBox="1"/>
          <p:nvPr/>
        </p:nvSpPr>
        <p:spPr>
          <a:xfrm>
            <a:off x="7088224" y="5223861"/>
            <a:ext cx="5112003" cy="2031325"/>
          </a:xfrm>
          <a:prstGeom prst="rect">
            <a:avLst/>
          </a:prstGeom>
        </p:spPr>
        <p:txBody>
          <a:bodyPr lIns="0" tIns="0" rIns="0" bIns="0" rtlCol="0" anchor="t">
            <a:spAutoFit/>
          </a:bodyPr>
          <a:lstStyle/>
          <a:p>
            <a:r>
              <a:rPr lang="en-US" sz="3600" b="1" dirty="0">
                <a:solidFill>
                  <a:schemeClr val="bg1"/>
                </a:solidFill>
              </a:rPr>
              <a:t>Save &amp; Share</a:t>
            </a:r>
            <a:endParaRPr lang="en-US" sz="3600" dirty="0">
              <a:solidFill>
                <a:schemeClr val="bg1"/>
              </a:solidFill>
            </a:endParaRPr>
          </a:p>
          <a:p>
            <a:pPr marL="457200" indent="-457200">
              <a:buFont typeface="Arial" panose="020B0604020202020204" pitchFamily="34" charset="0"/>
              <a:buChar char="•"/>
            </a:pPr>
            <a:r>
              <a:rPr lang="en-US" sz="3200" dirty="0">
                <a:solidFill>
                  <a:schemeClr val="bg1"/>
                </a:solidFill>
              </a:rPr>
              <a:t>Save the encoded image</a:t>
            </a:r>
          </a:p>
          <a:p>
            <a:pPr marL="457200" indent="-457200">
              <a:buFont typeface="Arial" panose="020B0604020202020204" pitchFamily="34" charset="0"/>
              <a:buChar char="•"/>
            </a:pPr>
            <a:r>
              <a:rPr lang="en-US" sz="3200" dirty="0">
                <a:solidFill>
                  <a:schemeClr val="bg1"/>
                </a:solidFill>
              </a:rPr>
              <a:t>Share it safely — it looks just like a normal image</a:t>
            </a:r>
          </a:p>
        </p:txBody>
      </p:sp>
      <p:sp>
        <p:nvSpPr>
          <p:cNvPr id="13" name="TextBox 13"/>
          <p:cNvSpPr txBox="1"/>
          <p:nvPr/>
        </p:nvSpPr>
        <p:spPr>
          <a:xfrm>
            <a:off x="12838403" y="5223861"/>
            <a:ext cx="3919650" cy="3508653"/>
          </a:xfrm>
          <a:prstGeom prst="rect">
            <a:avLst/>
          </a:prstGeom>
        </p:spPr>
        <p:txBody>
          <a:bodyPr lIns="0" tIns="0" rIns="0" bIns="0" rtlCol="0" anchor="t">
            <a:spAutoFit/>
          </a:bodyPr>
          <a:lstStyle/>
          <a:p>
            <a:r>
              <a:rPr lang="en-US" sz="3600" b="1" dirty="0">
                <a:solidFill>
                  <a:schemeClr val="bg1"/>
                </a:solidFill>
              </a:rPr>
              <a:t>Decode Message</a:t>
            </a:r>
            <a:endParaRPr lang="en-US" sz="3600" dirty="0">
              <a:solidFill>
                <a:schemeClr val="bg1"/>
              </a:solidFill>
            </a:endParaRPr>
          </a:p>
          <a:p>
            <a:pPr marL="457200" indent="-457200">
              <a:buFont typeface="Arial" panose="020B0604020202020204" pitchFamily="34" charset="0"/>
              <a:buChar char="•"/>
            </a:pPr>
            <a:r>
              <a:rPr lang="en-US" sz="3200" dirty="0">
                <a:solidFill>
                  <a:schemeClr val="bg1"/>
                </a:solidFill>
              </a:rPr>
              <a:t>Open the encoded image in the app</a:t>
            </a:r>
          </a:p>
          <a:p>
            <a:pPr marL="457200" indent="-457200">
              <a:buFont typeface="Arial" panose="020B0604020202020204" pitchFamily="34" charset="0"/>
              <a:buChar char="•"/>
            </a:pPr>
            <a:r>
              <a:rPr lang="en-US" sz="3200" dirty="0">
                <a:solidFill>
                  <a:schemeClr val="bg1"/>
                </a:solidFill>
              </a:rPr>
              <a:t>Enter the correct password</a:t>
            </a:r>
          </a:p>
          <a:p>
            <a:pPr marL="457200" indent="-457200">
              <a:buFont typeface="Arial" panose="020B0604020202020204" pitchFamily="34" charset="0"/>
              <a:buChar char="•"/>
            </a:pPr>
            <a:r>
              <a:rPr lang="en-US" sz="3200" dirty="0">
                <a:solidFill>
                  <a:schemeClr val="bg1"/>
                </a:solidFill>
              </a:rPr>
              <a:t>The hidden message is securely revealed</a:t>
            </a:r>
          </a:p>
        </p:txBody>
      </p:sp>
      <p:sp>
        <p:nvSpPr>
          <p:cNvPr id="14" name="Freeform 14"/>
          <p:cNvSpPr/>
          <p:nvPr/>
        </p:nvSpPr>
        <p:spPr>
          <a:xfrm rot="108035" flipV="1">
            <a:off x="15603383" y="1080409"/>
            <a:ext cx="3311834" cy="1300648"/>
          </a:xfrm>
          <a:custGeom>
            <a:avLst/>
            <a:gdLst/>
            <a:ahLst/>
            <a:cxnLst/>
            <a:rect l="l" t="t" r="r" b="b"/>
            <a:pathLst>
              <a:path w="3311834" h="1300648">
                <a:moveTo>
                  <a:pt x="0" y="1300648"/>
                </a:moveTo>
                <a:lnTo>
                  <a:pt x="3311834" y="1300648"/>
                </a:lnTo>
                <a:lnTo>
                  <a:pt x="3311834" y="0"/>
                </a:lnTo>
                <a:lnTo>
                  <a:pt x="0" y="0"/>
                </a:lnTo>
                <a:lnTo>
                  <a:pt x="0" y="1300648"/>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304540" y="515716"/>
            <a:ext cx="3616295" cy="2472231"/>
          </a:xfrm>
          <a:custGeom>
            <a:avLst/>
            <a:gdLst/>
            <a:ahLst/>
            <a:cxnLst/>
            <a:rect l="l" t="t" r="r" b="b"/>
            <a:pathLst>
              <a:path w="3616295" h="2472231">
                <a:moveTo>
                  <a:pt x="0" y="0"/>
                </a:moveTo>
                <a:lnTo>
                  <a:pt x="3616294" y="0"/>
                </a:lnTo>
                <a:lnTo>
                  <a:pt x="3616294" y="2472230"/>
                </a:lnTo>
                <a:lnTo>
                  <a:pt x="0" y="24722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966580">
            <a:off x="16642727" y="7917994"/>
            <a:ext cx="2537152" cy="2057400"/>
          </a:xfrm>
          <a:custGeom>
            <a:avLst/>
            <a:gdLst/>
            <a:ahLst/>
            <a:cxnLst/>
            <a:rect l="l" t="t" r="r" b="b"/>
            <a:pathLst>
              <a:path w="2537152" h="2057400">
                <a:moveTo>
                  <a:pt x="0" y="0"/>
                </a:moveTo>
                <a:lnTo>
                  <a:pt x="2537153" y="0"/>
                </a:lnTo>
                <a:lnTo>
                  <a:pt x="2537153" y="2057400"/>
                </a:lnTo>
                <a:lnTo>
                  <a:pt x="0" y="20574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503607" y="3618706"/>
            <a:ext cx="5479361" cy="1275197"/>
          </a:xfrm>
          <a:custGeom>
            <a:avLst/>
            <a:gdLst/>
            <a:ahLst/>
            <a:cxnLst/>
            <a:rect l="l" t="t" r="r" b="b"/>
            <a:pathLst>
              <a:path w="5479361" h="1275197">
                <a:moveTo>
                  <a:pt x="0" y="0"/>
                </a:moveTo>
                <a:lnTo>
                  <a:pt x="5479361" y="0"/>
                </a:lnTo>
                <a:lnTo>
                  <a:pt x="5479361" y="1275196"/>
                </a:lnTo>
                <a:lnTo>
                  <a:pt x="0" y="12751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4393661" y="1388704"/>
            <a:ext cx="9500677" cy="1293495"/>
          </a:xfrm>
          <a:prstGeom prst="rect">
            <a:avLst/>
          </a:prstGeom>
        </p:spPr>
        <p:txBody>
          <a:bodyPr lIns="0" tIns="0" rIns="0" bIns="0" rtlCol="0" anchor="t">
            <a:spAutoFit/>
          </a:bodyPr>
          <a:lstStyle/>
          <a:p>
            <a:pPr algn="ctr">
              <a:lnSpc>
                <a:spcPts val="8640"/>
              </a:lnSpc>
            </a:pPr>
            <a:r>
              <a:rPr lang="en-US" sz="8000" spc="432">
                <a:solidFill>
                  <a:srgbClr val="FFFFFF"/>
                </a:solidFill>
                <a:latin typeface="Chunk Five"/>
                <a:ea typeface="Chunk Five"/>
                <a:cs typeface="Chunk Five"/>
                <a:sym typeface="Chunk Five"/>
              </a:rPr>
              <a:t>GROUP RESULT</a:t>
            </a:r>
          </a:p>
        </p:txBody>
      </p:sp>
      <p:sp>
        <p:nvSpPr>
          <p:cNvPr id="7" name="TextBox 7"/>
          <p:cNvSpPr txBox="1"/>
          <p:nvPr/>
        </p:nvSpPr>
        <p:spPr>
          <a:xfrm>
            <a:off x="7781454" y="3352328"/>
            <a:ext cx="8846273" cy="1846659"/>
          </a:xfrm>
          <a:prstGeom prst="rect">
            <a:avLst/>
          </a:prstGeom>
        </p:spPr>
        <p:txBody>
          <a:bodyPr lIns="0" tIns="0" rIns="0" bIns="0" rtlCol="0" anchor="t">
            <a:spAutoFit/>
          </a:bodyPr>
          <a:lstStyle/>
          <a:p>
            <a:r>
              <a:rPr lang="en-US" sz="3600" b="1" dirty="0">
                <a:solidFill>
                  <a:schemeClr val="bg1"/>
                </a:solidFill>
              </a:rPr>
              <a:t>Successful Message Encoding &amp; Decoding</a:t>
            </a:r>
          </a:p>
          <a:p>
            <a:r>
              <a:rPr lang="en-US" sz="2800" dirty="0">
                <a:solidFill>
                  <a:schemeClr val="bg1"/>
                </a:solidFill>
              </a:rPr>
              <a:t>The tool was able to accurately hide and retrieve secret messages within various image formats (e.g., PNG, JPG) without affecting visual quality.</a:t>
            </a:r>
          </a:p>
        </p:txBody>
      </p:sp>
      <p:sp>
        <p:nvSpPr>
          <p:cNvPr id="8" name="TextBox 8"/>
          <p:cNvSpPr txBox="1"/>
          <p:nvPr/>
        </p:nvSpPr>
        <p:spPr>
          <a:xfrm>
            <a:off x="7781454" y="6808716"/>
            <a:ext cx="8846273" cy="1846659"/>
          </a:xfrm>
          <a:prstGeom prst="rect">
            <a:avLst/>
          </a:prstGeom>
        </p:spPr>
        <p:txBody>
          <a:bodyPr lIns="0" tIns="0" rIns="0" bIns="0" rtlCol="0" anchor="t">
            <a:spAutoFit/>
          </a:bodyPr>
          <a:lstStyle/>
          <a:p>
            <a:r>
              <a:rPr lang="en-US" sz="3600" b="1" dirty="0">
                <a:solidFill>
                  <a:schemeClr val="bg1"/>
                </a:solidFill>
              </a:rPr>
              <a:t>Password Protection Functionality</a:t>
            </a:r>
            <a:endParaRPr lang="en-US" sz="3600" dirty="0">
              <a:solidFill>
                <a:schemeClr val="bg1"/>
              </a:solidFill>
            </a:endParaRPr>
          </a:p>
          <a:p>
            <a:r>
              <a:rPr lang="en-US" sz="2800" dirty="0">
                <a:solidFill>
                  <a:schemeClr val="bg1"/>
                </a:solidFill>
              </a:rPr>
              <a:t>Messages could only be decoded with the correct password, ensuring that unauthorized users could not access the hidden information — enhancing overall data security.</a:t>
            </a:r>
          </a:p>
        </p:txBody>
      </p:sp>
      <p:sp>
        <p:nvSpPr>
          <p:cNvPr id="9" name="TextBox 9"/>
          <p:cNvSpPr txBox="1"/>
          <p:nvPr/>
        </p:nvSpPr>
        <p:spPr>
          <a:xfrm>
            <a:off x="2096368" y="3932019"/>
            <a:ext cx="4411694" cy="863346"/>
          </a:xfrm>
          <a:prstGeom prst="rect">
            <a:avLst/>
          </a:prstGeom>
        </p:spPr>
        <p:txBody>
          <a:bodyPr lIns="0" tIns="0" rIns="0" bIns="0" rtlCol="0" anchor="t">
            <a:spAutoFit/>
          </a:bodyPr>
          <a:lstStyle/>
          <a:p>
            <a:pPr algn="ctr">
              <a:lnSpc>
                <a:spcPts val="5832"/>
              </a:lnSpc>
            </a:pPr>
            <a:r>
              <a:rPr lang="en-US" sz="5400" spc="291" dirty="0">
                <a:solidFill>
                  <a:srgbClr val="000000"/>
                </a:solidFill>
                <a:latin typeface="Chunk Five"/>
                <a:ea typeface="Chunk Five"/>
                <a:cs typeface="Chunk Five"/>
                <a:sym typeface="Chunk Five"/>
              </a:rPr>
              <a:t>RESULT 1</a:t>
            </a:r>
          </a:p>
        </p:txBody>
      </p:sp>
      <p:sp>
        <p:nvSpPr>
          <p:cNvPr id="10" name="Freeform 10"/>
          <p:cNvSpPr/>
          <p:nvPr/>
        </p:nvSpPr>
        <p:spPr>
          <a:xfrm>
            <a:off x="1653981" y="6455781"/>
            <a:ext cx="5479361" cy="1275197"/>
          </a:xfrm>
          <a:custGeom>
            <a:avLst/>
            <a:gdLst/>
            <a:ahLst/>
            <a:cxnLst/>
            <a:rect l="l" t="t" r="r" b="b"/>
            <a:pathLst>
              <a:path w="5479361" h="1275197">
                <a:moveTo>
                  <a:pt x="0" y="0"/>
                </a:moveTo>
                <a:lnTo>
                  <a:pt x="5479361" y="0"/>
                </a:lnTo>
                <a:lnTo>
                  <a:pt x="5479361" y="1275197"/>
                </a:lnTo>
                <a:lnTo>
                  <a:pt x="0" y="12751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2096368" y="6774045"/>
            <a:ext cx="4411694" cy="863346"/>
          </a:xfrm>
          <a:prstGeom prst="rect">
            <a:avLst/>
          </a:prstGeom>
        </p:spPr>
        <p:txBody>
          <a:bodyPr lIns="0" tIns="0" rIns="0" bIns="0" rtlCol="0" anchor="t">
            <a:spAutoFit/>
          </a:bodyPr>
          <a:lstStyle/>
          <a:p>
            <a:pPr algn="ctr">
              <a:lnSpc>
                <a:spcPts val="5832"/>
              </a:lnSpc>
            </a:pPr>
            <a:r>
              <a:rPr lang="en-US" sz="5400" spc="291">
                <a:solidFill>
                  <a:srgbClr val="000000"/>
                </a:solidFill>
                <a:latin typeface="Chunk Five"/>
                <a:ea typeface="Chunk Five"/>
                <a:cs typeface="Chunk Five"/>
                <a:sym typeface="Chunk Five"/>
              </a:rPr>
              <a:t>RESULT 2</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8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14803191" y="7391465"/>
            <a:ext cx="3929731" cy="3200944"/>
          </a:xfrm>
          <a:custGeom>
            <a:avLst/>
            <a:gdLst/>
            <a:ahLst/>
            <a:cxnLst/>
            <a:rect l="l" t="t" r="r" b="b"/>
            <a:pathLst>
              <a:path w="3929731" h="3200944">
                <a:moveTo>
                  <a:pt x="0" y="0"/>
                </a:moveTo>
                <a:lnTo>
                  <a:pt x="3929730" y="0"/>
                </a:lnTo>
                <a:lnTo>
                  <a:pt x="3929730" y="3200944"/>
                </a:lnTo>
                <a:lnTo>
                  <a:pt x="0" y="320094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611420">
            <a:off x="-879003" y="-455609"/>
            <a:ext cx="3256100" cy="2989692"/>
          </a:xfrm>
          <a:custGeom>
            <a:avLst/>
            <a:gdLst/>
            <a:ahLst/>
            <a:cxnLst/>
            <a:rect l="l" t="t" r="r" b="b"/>
            <a:pathLst>
              <a:path w="3256100" h="2989692">
                <a:moveTo>
                  <a:pt x="0" y="0"/>
                </a:moveTo>
                <a:lnTo>
                  <a:pt x="3256101" y="0"/>
                </a:lnTo>
                <a:lnTo>
                  <a:pt x="3256101" y="2989692"/>
                </a:lnTo>
                <a:lnTo>
                  <a:pt x="0" y="29896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2541303">
            <a:off x="14924277" y="-2324622"/>
            <a:ext cx="6727447" cy="5045585"/>
          </a:xfrm>
          <a:custGeom>
            <a:avLst/>
            <a:gdLst/>
            <a:ahLst/>
            <a:cxnLst/>
            <a:rect l="l" t="t" r="r" b="b"/>
            <a:pathLst>
              <a:path w="6727447" h="5045585">
                <a:moveTo>
                  <a:pt x="0" y="0"/>
                </a:moveTo>
                <a:lnTo>
                  <a:pt x="6727446" y="0"/>
                </a:lnTo>
                <a:lnTo>
                  <a:pt x="6727446" y="5045585"/>
                </a:lnTo>
                <a:lnTo>
                  <a:pt x="0" y="5045585"/>
                </a:lnTo>
                <a:lnTo>
                  <a:pt x="0" y="0"/>
                </a:lnTo>
                <a:close/>
              </a:path>
            </a:pathLst>
          </a:custGeom>
          <a:blipFill>
            <a:blip r:embed="rId7"/>
            <a:stretch>
              <a:fillRect/>
            </a:stretch>
          </a:blipFill>
        </p:spPr>
      </p:sp>
      <p:sp>
        <p:nvSpPr>
          <p:cNvPr id="6" name="TextBox 6"/>
          <p:cNvSpPr txBox="1"/>
          <p:nvPr/>
        </p:nvSpPr>
        <p:spPr>
          <a:xfrm>
            <a:off x="1582439" y="2660442"/>
            <a:ext cx="6014179" cy="778996"/>
          </a:xfrm>
          <a:prstGeom prst="rect">
            <a:avLst/>
          </a:prstGeom>
        </p:spPr>
        <p:txBody>
          <a:bodyPr lIns="0" tIns="0" rIns="0" bIns="0" rtlCol="0" anchor="t">
            <a:spAutoFit/>
          </a:bodyPr>
          <a:lstStyle/>
          <a:p>
            <a:pPr algn="l">
              <a:lnSpc>
                <a:spcPts val="5939"/>
              </a:lnSpc>
            </a:pPr>
            <a:r>
              <a:rPr lang="en-US" sz="5499" spc="296" dirty="0" err="1">
                <a:solidFill>
                  <a:srgbClr val="FFFFFF"/>
                </a:solidFill>
                <a:latin typeface="Chunk Five"/>
                <a:ea typeface="Chunk Five"/>
                <a:cs typeface="Chunk Five"/>
                <a:sym typeface="Chunk Five"/>
              </a:rPr>
              <a:t>Github</a:t>
            </a:r>
            <a:r>
              <a:rPr lang="en-US" sz="5499" spc="296" dirty="0">
                <a:solidFill>
                  <a:srgbClr val="FFFFFF"/>
                </a:solidFill>
                <a:latin typeface="Chunk Five"/>
                <a:ea typeface="Chunk Five"/>
                <a:cs typeface="Chunk Five"/>
                <a:sym typeface="Chunk Five"/>
              </a:rPr>
              <a:t> Link :</a:t>
            </a:r>
          </a:p>
        </p:txBody>
      </p:sp>
      <p:sp>
        <p:nvSpPr>
          <p:cNvPr id="7" name="TextBox 7"/>
          <p:cNvSpPr txBox="1"/>
          <p:nvPr/>
        </p:nvSpPr>
        <p:spPr>
          <a:xfrm>
            <a:off x="1582439" y="3870348"/>
            <a:ext cx="10076161" cy="897682"/>
          </a:xfrm>
          <a:prstGeom prst="rect">
            <a:avLst/>
          </a:prstGeom>
        </p:spPr>
        <p:txBody>
          <a:bodyPr wrap="square" lIns="0" tIns="0" rIns="0" bIns="0" rtlCol="0" anchor="t">
            <a:spAutoFit/>
          </a:bodyPr>
          <a:lstStyle/>
          <a:p>
            <a:pPr>
              <a:lnSpc>
                <a:spcPts val="3456"/>
              </a:lnSpc>
            </a:pPr>
            <a:r>
              <a:rPr lang="en-IN" sz="3200" dirty="0">
                <a:solidFill>
                  <a:schemeClr val="tx2">
                    <a:lumMod val="60000"/>
                    <a:lumOff val="40000"/>
                  </a:schemeClr>
                </a:solidFill>
                <a:hlinkClick r:id="rId8">
                  <a:extLst>
                    <a:ext uri="{A12FA001-AC4F-418D-AE19-62706E023703}">
                      <ahyp:hlinkClr xmlns:ahyp="http://schemas.microsoft.com/office/drawing/2018/hyperlinkcolor" val="tx"/>
                    </a:ext>
                  </a:extLst>
                </a:hlinkClick>
              </a:rPr>
              <a:t>https://github.com/mr-baraiya/Stenography-Project</a:t>
            </a:r>
            <a:endParaRPr lang="en-IN" sz="3200" dirty="0">
              <a:solidFill>
                <a:schemeClr val="tx2">
                  <a:lumMod val="60000"/>
                  <a:lumOff val="40000"/>
                </a:schemeClr>
              </a:solidFill>
            </a:endParaRPr>
          </a:p>
          <a:p>
            <a:pPr algn="l">
              <a:lnSpc>
                <a:spcPts val="3456"/>
              </a:lnSpc>
            </a:pPr>
            <a:endParaRPr lang="en-US" sz="3200" spc="172" dirty="0">
              <a:solidFill>
                <a:schemeClr val="accent6">
                  <a:lumMod val="75000"/>
                </a:schemeClr>
              </a:solidFill>
              <a:latin typeface="Public Sans"/>
              <a:ea typeface="Public Sans"/>
              <a:cs typeface="Public Sans"/>
              <a:sym typeface="Public Sans"/>
            </a:endParaRPr>
          </a:p>
        </p:txBody>
      </p:sp>
      <p:sp>
        <p:nvSpPr>
          <p:cNvPr id="12" name="TextBox 12"/>
          <p:cNvSpPr txBox="1"/>
          <p:nvPr/>
        </p:nvSpPr>
        <p:spPr>
          <a:xfrm>
            <a:off x="4393661" y="952500"/>
            <a:ext cx="9500677" cy="1293495"/>
          </a:xfrm>
          <a:prstGeom prst="rect">
            <a:avLst/>
          </a:prstGeom>
        </p:spPr>
        <p:txBody>
          <a:bodyPr lIns="0" tIns="0" rIns="0" bIns="0" rtlCol="0" anchor="t">
            <a:spAutoFit/>
          </a:bodyPr>
          <a:lstStyle/>
          <a:p>
            <a:pPr algn="ctr">
              <a:lnSpc>
                <a:spcPts val="8640"/>
              </a:lnSpc>
            </a:pPr>
            <a:r>
              <a:rPr lang="en-US" sz="8000" spc="432">
                <a:solidFill>
                  <a:srgbClr val="FFFFFF"/>
                </a:solidFill>
                <a:latin typeface="Chunk Five"/>
                <a:ea typeface="Chunk Five"/>
                <a:cs typeface="Chunk Five"/>
                <a:sym typeface="Chunk Five"/>
              </a:rPr>
              <a:t>RESOURCES</a:t>
            </a:r>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762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2957" r="-15053" b="-71633"/>
            </a:stretch>
          </a:blipFill>
        </p:spPr>
      </p:sp>
      <p:sp>
        <p:nvSpPr>
          <p:cNvPr id="3" name="Freeform 3"/>
          <p:cNvSpPr/>
          <p:nvPr/>
        </p:nvSpPr>
        <p:spPr>
          <a:xfrm>
            <a:off x="5090017" y="1817934"/>
            <a:ext cx="8104145" cy="618862"/>
          </a:xfrm>
          <a:custGeom>
            <a:avLst/>
            <a:gdLst/>
            <a:ahLst/>
            <a:cxnLst/>
            <a:rect l="l" t="t" r="r" b="b"/>
            <a:pathLst>
              <a:path w="8104145" h="618862">
                <a:moveTo>
                  <a:pt x="0" y="0"/>
                </a:moveTo>
                <a:lnTo>
                  <a:pt x="8104145" y="0"/>
                </a:lnTo>
                <a:lnTo>
                  <a:pt x="8104145" y="618862"/>
                </a:lnTo>
                <a:lnTo>
                  <a:pt x="0" y="61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3215905">
            <a:off x="15258555" y="762519"/>
            <a:ext cx="3742110" cy="2558242"/>
          </a:xfrm>
          <a:custGeom>
            <a:avLst/>
            <a:gdLst/>
            <a:ahLst/>
            <a:cxnLst/>
            <a:rect l="l" t="t" r="r" b="b"/>
            <a:pathLst>
              <a:path w="3742110" h="2558242">
                <a:moveTo>
                  <a:pt x="0" y="0"/>
                </a:moveTo>
                <a:lnTo>
                  <a:pt x="3742110" y="0"/>
                </a:lnTo>
                <a:lnTo>
                  <a:pt x="3742110" y="2558242"/>
                </a:lnTo>
                <a:lnTo>
                  <a:pt x="0" y="25582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189436" y="6393995"/>
            <a:ext cx="4900878" cy="4061603"/>
          </a:xfrm>
          <a:custGeom>
            <a:avLst/>
            <a:gdLst/>
            <a:ahLst/>
            <a:cxnLst/>
            <a:rect l="l" t="t" r="r" b="b"/>
            <a:pathLst>
              <a:path w="4900878" h="4061603">
                <a:moveTo>
                  <a:pt x="0" y="0"/>
                </a:moveTo>
                <a:lnTo>
                  <a:pt x="4900879" y="0"/>
                </a:lnTo>
                <a:lnTo>
                  <a:pt x="4900879" y="4061603"/>
                </a:lnTo>
                <a:lnTo>
                  <a:pt x="0" y="4061603"/>
                </a:lnTo>
                <a:lnTo>
                  <a:pt x="0" y="0"/>
                </a:lnTo>
                <a:close/>
              </a:path>
            </a:pathLst>
          </a:custGeom>
          <a:blipFill>
            <a:blip r:embed="rId7"/>
            <a:stretch>
              <a:fillRect/>
            </a:stretch>
          </a:blipFill>
        </p:spPr>
      </p:sp>
      <p:sp>
        <p:nvSpPr>
          <p:cNvPr id="7" name="Freeform 7"/>
          <p:cNvSpPr/>
          <p:nvPr/>
        </p:nvSpPr>
        <p:spPr>
          <a:xfrm flipH="1">
            <a:off x="-507217" y="7635097"/>
            <a:ext cx="4900878" cy="4061603"/>
          </a:xfrm>
          <a:custGeom>
            <a:avLst/>
            <a:gdLst/>
            <a:ahLst/>
            <a:cxnLst/>
            <a:rect l="l" t="t" r="r" b="b"/>
            <a:pathLst>
              <a:path w="4900878" h="4061603">
                <a:moveTo>
                  <a:pt x="4900878" y="0"/>
                </a:moveTo>
                <a:lnTo>
                  <a:pt x="0" y="0"/>
                </a:lnTo>
                <a:lnTo>
                  <a:pt x="0" y="4061603"/>
                </a:lnTo>
                <a:lnTo>
                  <a:pt x="4900878" y="4061603"/>
                </a:lnTo>
                <a:lnTo>
                  <a:pt x="4900878" y="0"/>
                </a:lnTo>
                <a:close/>
              </a:path>
            </a:pathLst>
          </a:custGeom>
          <a:blipFill>
            <a:blip r:embed="rId7"/>
            <a:stretch>
              <a:fillRect/>
            </a:stretch>
          </a:blipFill>
        </p:spPr>
      </p:sp>
      <p:sp>
        <p:nvSpPr>
          <p:cNvPr id="8" name="Freeform 8"/>
          <p:cNvSpPr/>
          <p:nvPr/>
        </p:nvSpPr>
        <p:spPr>
          <a:xfrm>
            <a:off x="-507217" y="-860718"/>
            <a:ext cx="3950208" cy="4114800"/>
          </a:xfrm>
          <a:custGeom>
            <a:avLst/>
            <a:gdLst/>
            <a:ahLst/>
            <a:cxnLst/>
            <a:rect l="l" t="t" r="r" b="b"/>
            <a:pathLst>
              <a:path w="3950208" h="4114800">
                <a:moveTo>
                  <a:pt x="0" y="0"/>
                </a:moveTo>
                <a:lnTo>
                  <a:pt x="3950208" y="0"/>
                </a:lnTo>
                <a:lnTo>
                  <a:pt x="395020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TextBox 9"/>
          <p:cNvSpPr txBox="1"/>
          <p:nvPr/>
        </p:nvSpPr>
        <p:spPr>
          <a:xfrm>
            <a:off x="4393661" y="1356792"/>
            <a:ext cx="9500677" cy="1293495"/>
          </a:xfrm>
          <a:prstGeom prst="rect">
            <a:avLst/>
          </a:prstGeom>
        </p:spPr>
        <p:txBody>
          <a:bodyPr lIns="0" tIns="0" rIns="0" bIns="0" rtlCol="0" anchor="t">
            <a:spAutoFit/>
          </a:bodyPr>
          <a:lstStyle/>
          <a:p>
            <a:pPr algn="ctr">
              <a:lnSpc>
                <a:spcPts val="8640"/>
              </a:lnSpc>
            </a:pPr>
            <a:r>
              <a:rPr lang="en-US" sz="8000" spc="432">
                <a:solidFill>
                  <a:srgbClr val="FFFFFF"/>
                </a:solidFill>
                <a:latin typeface="Chunk Five"/>
                <a:ea typeface="Chunk Five"/>
                <a:cs typeface="Chunk Five"/>
                <a:sym typeface="Chunk Five"/>
              </a:rPr>
              <a:t>CONCLUSION</a:t>
            </a:r>
          </a:p>
        </p:txBody>
      </p:sp>
      <p:sp>
        <p:nvSpPr>
          <p:cNvPr id="15" name="Rectangle 4">
            <a:extLst>
              <a:ext uri="{FF2B5EF4-FFF2-40B4-BE49-F238E27FC236}">
                <a16:creationId xmlns:a16="http://schemas.microsoft.com/office/drawing/2014/main" id="{5FB31BCA-6A35-420D-3DA3-3719F9149CCC}"/>
              </a:ext>
            </a:extLst>
          </p:cNvPr>
          <p:cNvSpPr>
            <a:spLocks noChangeArrowheads="1"/>
          </p:cNvSpPr>
          <p:nvPr/>
        </p:nvSpPr>
        <p:spPr bwMode="auto">
          <a:xfrm>
            <a:off x="1859131" y="3639928"/>
            <a:ext cx="15239999"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The tool securely hides secret messages in images using the </a:t>
            </a:r>
            <a:r>
              <a:rPr kumimoji="0" lang="en-US" altLang="en-US" sz="3200" b="1" i="0" u="none" strike="noStrike" cap="none" normalizeH="0" baseline="0" dirty="0">
                <a:ln>
                  <a:noFill/>
                </a:ln>
                <a:solidFill>
                  <a:schemeClr val="bg1"/>
                </a:solidFill>
                <a:effectLst/>
                <a:latin typeface="Arial" panose="020B0604020202020204" pitchFamily="34" charset="0"/>
              </a:rPr>
              <a:t>LSB steganography method</a:t>
            </a:r>
            <a:r>
              <a:rPr kumimoji="0" lang="en-US" altLang="en-US" sz="3200" b="0" i="0" u="none" strike="noStrike" cap="none" normalizeH="0" baseline="0" dirty="0">
                <a:ln>
                  <a:noFill/>
                </a:ln>
                <a:solidFill>
                  <a:schemeClr val="bg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1" i="0" u="none" strike="noStrike" cap="none" normalizeH="0" baseline="0" dirty="0">
                <a:ln>
                  <a:noFill/>
                </a:ln>
                <a:solidFill>
                  <a:schemeClr val="bg1"/>
                </a:solidFill>
                <a:effectLst/>
                <a:latin typeface="Arial" panose="020B0604020202020204" pitchFamily="34" charset="0"/>
              </a:rPr>
              <a:t>Password protection</a:t>
            </a:r>
            <a:r>
              <a:rPr kumimoji="0" lang="en-US" altLang="en-US" sz="3200" b="0" i="0" u="none" strike="noStrike" cap="none" normalizeH="0" baseline="0" dirty="0">
                <a:ln>
                  <a:noFill/>
                </a:ln>
                <a:solidFill>
                  <a:schemeClr val="bg1"/>
                </a:solidFill>
                <a:effectLst/>
                <a:latin typeface="Arial" panose="020B0604020202020204" pitchFamily="34" charset="0"/>
              </a:rPr>
              <a:t> adds an extra layer of security, ensuring only authorized access.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Built with </a:t>
            </a:r>
            <a:r>
              <a:rPr kumimoji="0" lang="en-US" altLang="en-US" sz="3200" b="1" i="0" u="none" strike="noStrike" cap="none" normalizeH="0" baseline="0" dirty="0">
                <a:ln>
                  <a:noFill/>
                </a:ln>
                <a:solidFill>
                  <a:schemeClr val="bg1"/>
                </a:solidFill>
                <a:effectLst/>
                <a:latin typeface="Arial" panose="020B0604020202020204" pitchFamily="34" charset="0"/>
              </a:rPr>
              <a:t>Python, </a:t>
            </a:r>
            <a:r>
              <a:rPr kumimoji="0" lang="en-US" altLang="en-US" sz="3200" b="1" i="0" u="none" strike="noStrike" cap="none" normalizeH="0" baseline="0" dirty="0" err="1">
                <a:ln>
                  <a:noFill/>
                </a:ln>
                <a:solidFill>
                  <a:schemeClr val="bg1"/>
                </a:solidFill>
                <a:effectLst/>
                <a:latin typeface="Arial" panose="020B0604020202020204" pitchFamily="34" charset="0"/>
              </a:rPr>
              <a:t>Tkinter</a:t>
            </a:r>
            <a:r>
              <a:rPr kumimoji="0" lang="en-US" altLang="en-US" sz="3200" b="1" i="0" u="none" strike="noStrike" cap="none" normalizeH="0" baseline="0" dirty="0">
                <a:ln>
                  <a:noFill/>
                </a:ln>
                <a:solidFill>
                  <a:schemeClr val="bg1"/>
                </a:solidFill>
                <a:effectLst/>
                <a:latin typeface="Arial" panose="020B0604020202020204" pitchFamily="34" charset="0"/>
              </a:rPr>
              <a:t>, OpenCV, and NumPy</a:t>
            </a:r>
            <a:r>
              <a:rPr kumimoji="0" lang="en-US" altLang="en-US" sz="3200" b="0" i="0" u="none" strike="noStrike" cap="none" normalizeH="0" baseline="0" dirty="0">
                <a:ln>
                  <a:noFill/>
                </a:ln>
                <a:solidFill>
                  <a:schemeClr val="bg1"/>
                </a:solidFill>
                <a:effectLst/>
                <a:latin typeface="Arial" panose="020B0604020202020204" pitchFamily="34" charset="0"/>
              </a:rPr>
              <a:t>, it offers a smooth and efficient user experience.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b="0" i="0" u="none" strike="noStrike" cap="none" normalizeH="0" baseline="0" dirty="0">
                <a:ln>
                  <a:noFill/>
                </a:ln>
                <a:solidFill>
                  <a:schemeClr val="bg1"/>
                </a:solidFill>
                <a:effectLst/>
                <a:latin typeface="Arial" panose="020B0604020202020204" pitchFamily="34" charset="0"/>
              </a:rPr>
              <a:t>The project provides a </a:t>
            </a:r>
            <a:r>
              <a:rPr kumimoji="0" lang="en-US" altLang="en-US" sz="3200" b="1" i="0" u="none" strike="noStrike" cap="none" normalizeH="0" baseline="0" dirty="0">
                <a:ln>
                  <a:noFill/>
                </a:ln>
                <a:solidFill>
                  <a:schemeClr val="bg1"/>
                </a:solidFill>
                <a:effectLst/>
                <a:latin typeface="Arial" panose="020B0604020202020204" pitchFamily="34" charset="0"/>
              </a:rPr>
              <a:t>simple, practical, and secure solution</a:t>
            </a:r>
            <a:r>
              <a:rPr kumimoji="0" lang="en-US" altLang="en-US" sz="3200" b="0" i="0" u="none" strike="noStrike" cap="none" normalizeH="0" baseline="0" dirty="0">
                <a:ln>
                  <a:noFill/>
                </a:ln>
                <a:solidFill>
                  <a:schemeClr val="bg1"/>
                </a:solidFill>
                <a:effectLst/>
                <a:latin typeface="Arial" panose="020B0604020202020204" pitchFamily="34" charset="0"/>
              </a:rPr>
              <a:t> for private communication and data protection.</a:t>
            </a:r>
          </a:p>
        </p:txBody>
      </p:sp>
    </p:spTree>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1.2|0.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482</Words>
  <Application>Microsoft Office PowerPoint</Application>
  <PresentationFormat>Custom</PresentationFormat>
  <Paragraphs>56</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Algerian</vt:lpstr>
      <vt:lpstr>Arial</vt:lpstr>
      <vt:lpstr>Public Sans Italics</vt:lpstr>
      <vt:lpstr>Calibri</vt:lpstr>
      <vt:lpstr>Chunk Five</vt:lpstr>
      <vt:lpstr>Public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Vishal Baraiya</cp:lastModifiedBy>
  <cp:revision>5</cp:revision>
  <dcterms:created xsi:type="dcterms:W3CDTF">2006-08-16T00:00:00Z</dcterms:created>
  <dcterms:modified xsi:type="dcterms:W3CDTF">2025-06-29T09:48:50Z</dcterms:modified>
  <dc:identifier>DAGrqDiymIc</dc:identifier>
</cp:coreProperties>
</file>